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258" r:id="rId3"/>
    <p:sldId id="281" r:id="rId4"/>
    <p:sldId id="259" r:id="rId5"/>
    <p:sldId id="260" r:id="rId6"/>
    <p:sldId id="261" r:id="rId7"/>
    <p:sldId id="262" r:id="rId8"/>
    <p:sldId id="263" r:id="rId9"/>
    <p:sldId id="278" r:id="rId10"/>
    <p:sldId id="264" r:id="rId11"/>
    <p:sldId id="270" r:id="rId12"/>
    <p:sldId id="267" r:id="rId13"/>
    <p:sldId id="268" r:id="rId14"/>
    <p:sldId id="269" r:id="rId15"/>
    <p:sldId id="271" r:id="rId16"/>
    <p:sldId id="272" r:id="rId17"/>
    <p:sldId id="286" r:id="rId18"/>
    <p:sldId id="311" r:id="rId19"/>
    <p:sldId id="312" r:id="rId20"/>
    <p:sldId id="287" r:id="rId21"/>
    <p:sldId id="288" r:id="rId22"/>
    <p:sldId id="289" r:id="rId23"/>
    <p:sldId id="273" r:id="rId24"/>
    <p:sldId id="274" r:id="rId25"/>
    <p:sldId id="275" r:id="rId26"/>
    <p:sldId id="276" r:id="rId27"/>
    <p:sldId id="277"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 id="302" r:id="rId41"/>
    <p:sldId id="304" r:id="rId42"/>
    <p:sldId id="305" r:id="rId43"/>
    <p:sldId id="320" r:id="rId44"/>
    <p:sldId id="306" r:id="rId45"/>
    <p:sldId id="307" r:id="rId46"/>
    <p:sldId id="308" r:id="rId47"/>
    <p:sldId id="309" r:id="rId48"/>
    <p:sldId id="257" r:id="rId49"/>
    <p:sldId id="314" r:id="rId50"/>
    <p:sldId id="316" r:id="rId51"/>
    <p:sldId id="317" r:id="rId52"/>
    <p:sldId id="318" r:id="rId53"/>
    <p:sldId id="319" r:id="rId54"/>
    <p:sldId id="265" r:id="rId55"/>
    <p:sldId id="321" r:id="rId56"/>
    <p:sldId id="323" r:id="rId57"/>
    <p:sldId id="324" r:id="rId58"/>
    <p:sldId id="325" r:id="rId59"/>
    <p:sldId id="326" r:id="rId60"/>
    <p:sldId id="327" r:id="rId61"/>
    <p:sldId id="328" r:id="rId62"/>
    <p:sldId id="329" r:id="rId63"/>
    <p:sldId id="331" r:id="rId64"/>
    <p:sldId id="332" r:id="rId65"/>
    <p:sldId id="333" r:id="rId66"/>
    <p:sldId id="334" r:id="rId67"/>
    <p:sldId id="335" r:id="rId68"/>
    <p:sldId id="330" r:id="rId69"/>
    <p:sldId id="337" r:id="rId70"/>
    <p:sldId id="338" r:id="rId71"/>
    <p:sldId id="339" r:id="rId72"/>
    <p:sldId id="341" r:id="rId73"/>
    <p:sldId id="342" r:id="rId74"/>
    <p:sldId id="340" r:id="rId75"/>
    <p:sldId id="343" r:id="rId76"/>
    <p:sldId id="345" r:id="rId77"/>
    <p:sldId id="346" r:id="rId78"/>
    <p:sldId id="347" r:id="rId79"/>
    <p:sldId id="348" r:id="rId80"/>
    <p:sldId id="349" r:id="rId81"/>
    <p:sldId id="350" r:id="rId82"/>
    <p:sldId id="351" r:id="rId83"/>
    <p:sldId id="35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144"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0CAF4-49D1-494D-82E0-A7D345305BE7}" type="datetimeFigureOut">
              <a:rPr lang="en-US" smtClean="0"/>
              <a:t>12/23/2019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49B463-B952-4E05-8163-2434DBE190CA}" type="slidenum">
              <a:rPr lang="en-US" smtClean="0"/>
              <a:t>‹#›</a:t>
            </a:fld>
            <a:endParaRPr lang="en-US"/>
          </a:p>
        </p:txBody>
      </p:sp>
    </p:spTree>
    <p:extLst>
      <p:ext uri="{BB962C8B-B14F-4D97-AF65-F5344CB8AC3E}">
        <p14:creationId xmlns:p14="http://schemas.microsoft.com/office/powerpoint/2010/main" val="2452949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working fluid</a:t>
            </a:r>
            <a:r>
              <a:rPr lang="en-US" sz="1200" b="0" i="0" kern="1200" dirty="0">
                <a:solidFill>
                  <a:schemeClr val="tx1"/>
                </a:solidFill>
                <a:effectLst/>
                <a:latin typeface="+mn-lt"/>
                <a:ea typeface="+mn-ea"/>
                <a:cs typeface="+mn-cs"/>
              </a:rPr>
              <a:t> of a </a:t>
            </a:r>
            <a:r>
              <a:rPr lang="en-US" sz="1200" b="1" i="0" kern="1200" dirty="0">
                <a:solidFill>
                  <a:schemeClr val="tx1"/>
                </a:solidFill>
                <a:effectLst/>
                <a:latin typeface="+mn-lt"/>
                <a:ea typeface="+mn-ea"/>
                <a:cs typeface="+mn-cs"/>
              </a:rPr>
              <a:t>heat engine</a:t>
            </a:r>
            <a:r>
              <a:rPr lang="en-US" sz="1200" b="0" i="0" kern="1200" dirty="0">
                <a:solidFill>
                  <a:schemeClr val="tx1"/>
                </a:solidFill>
                <a:effectLst/>
                <a:latin typeface="+mn-lt"/>
                <a:ea typeface="+mn-ea"/>
                <a:cs typeface="+mn-cs"/>
              </a:rPr>
              <a:t> or </a:t>
            </a:r>
            <a:r>
              <a:rPr lang="en-US" sz="1200" b="1" i="0" kern="1200" dirty="0">
                <a:solidFill>
                  <a:schemeClr val="tx1"/>
                </a:solidFill>
                <a:effectLst/>
                <a:latin typeface="+mn-lt"/>
                <a:ea typeface="+mn-ea"/>
                <a:cs typeface="+mn-cs"/>
              </a:rPr>
              <a:t>heat</a:t>
            </a:r>
            <a:r>
              <a:rPr lang="en-US" sz="1200" b="0" i="0" kern="1200" dirty="0">
                <a:solidFill>
                  <a:schemeClr val="tx1"/>
                </a:solidFill>
                <a:effectLst/>
                <a:latin typeface="+mn-lt"/>
                <a:ea typeface="+mn-ea"/>
                <a:cs typeface="+mn-cs"/>
              </a:rPr>
              <a:t> pump is a gas or </a:t>
            </a:r>
            <a:r>
              <a:rPr lang="en-US" sz="1200" b="1" i="0" kern="1200" dirty="0">
                <a:solidFill>
                  <a:schemeClr val="tx1"/>
                </a:solidFill>
                <a:effectLst/>
                <a:latin typeface="+mn-lt"/>
                <a:ea typeface="+mn-ea"/>
                <a:cs typeface="+mn-cs"/>
              </a:rPr>
              <a:t>liquid</a:t>
            </a:r>
            <a:r>
              <a:rPr lang="en-US" sz="1200" b="0" i="0" kern="1200" dirty="0">
                <a:solidFill>
                  <a:schemeClr val="tx1"/>
                </a:solidFill>
                <a:effectLst/>
                <a:latin typeface="+mn-lt"/>
                <a:ea typeface="+mn-ea"/>
                <a:cs typeface="+mn-cs"/>
              </a:rPr>
              <a:t>, usually called a refrigerant, coolant, or </a:t>
            </a:r>
            <a:r>
              <a:rPr lang="en-US" sz="1200" b="1" i="0" kern="1200" dirty="0">
                <a:solidFill>
                  <a:schemeClr val="tx1"/>
                </a:solidFill>
                <a:effectLst/>
                <a:latin typeface="+mn-lt"/>
                <a:ea typeface="+mn-ea"/>
                <a:cs typeface="+mn-cs"/>
              </a:rPr>
              <a:t>working</a:t>
            </a:r>
            <a:r>
              <a:rPr lang="en-US" sz="1200" b="0" i="0" kern="1200" dirty="0">
                <a:solidFill>
                  <a:schemeClr val="tx1"/>
                </a:solidFill>
                <a:effectLst/>
                <a:latin typeface="+mn-lt"/>
                <a:ea typeface="+mn-ea"/>
                <a:cs typeface="+mn-cs"/>
              </a:rPr>
              <a:t> gas, that primarily converts </a:t>
            </a:r>
            <a:r>
              <a:rPr lang="en-US" sz="1200" b="1" i="0" kern="1200" dirty="0">
                <a:solidFill>
                  <a:schemeClr val="tx1"/>
                </a:solidFill>
                <a:effectLst/>
                <a:latin typeface="+mn-lt"/>
                <a:ea typeface="+mn-ea"/>
                <a:cs typeface="+mn-cs"/>
              </a:rPr>
              <a:t>thermal</a:t>
            </a:r>
            <a:r>
              <a:rPr lang="en-US" sz="1200" b="0" i="0" kern="1200" dirty="0">
                <a:solidFill>
                  <a:schemeClr val="tx1"/>
                </a:solidFill>
                <a:effectLst/>
                <a:latin typeface="+mn-lt"/>
                <a:ea typeface="+mn-ea"/>
                <a:cs typeface="+mn-cs"/>
              </a:rPr>
              <a:t> energy (</a:t>
            </a:r>
            <a:r>
              <a:rPr lang="en-US" sz="1200" b="1" i="0" kern="1200" dirty="0">
                <a:solidFill>
                  <a:schemeClr val="tx1"/>
                </a:solidFill>
                <a:effectLst/>
                <a:latin typeface="+mn-lt"/>
                <a:ea typeface="+mn-ea"/>
                <a:cs typeface="+mn-cs"/>
              </a:rPr>
              <a:t>temperature</a:t>
            </a:r>
            <a:r>
              <a:rPr lang="en-US" sz="1200" b="0" i="0" kern="1200" dirty="0">
                <a:solidFill>
                  <a:schemeClr val="tx1"/>
                </a:solidFill>
                <a:effectLst/>
                <a:latin typeface="+mn-lt"/>
                <a:ea typeface="+mn-ea"/>
                <a:cs typeface="+mn-cs"/>
              </a:rPr>
              <a:t> change) into mechanical energy (or vice versa) by phase change and/or </a:t>
            </a:r>
            <a:r>
              <a:rPr lang="en-US" sz="1200" b="1" i="0" kern="1200" dirty="0">
                <a:solidFill>
                  <a:schemeClr val="tx1"/>
                </a:solidFill>
                <a:effectLst/>
                <a:latin typeface="+mn-lt"/>
                <a:ea typeface="+mn-ea"/>
                <a:cs typeface="+mn-cs"/>
              </a:rPr>
              <a:t>heat</a:t>
            </a:r>
            <a:r>
              <a:rPr lang="en-US" sz="1200" b="0" i="0" kern="1200" dirty="0">
                <a:solidFill>
                  <a:schemeClr val="tx1"/>
                </a:solidFill>
                <a:effectLst/>
                <a:latin typeface="+mn-lt"/>
                <a:ea typeface="+mn-ea"/>
                <a:cs typeface="+mn-cs"/>
              </a:rPr>
              <a:t> of compression and expansion</a:t>
            </a:r>
            <a:endParaRPr lang="en-US" dirty="0"/>
          </a:p>
        </p:txBody>
      </p:sp>
      <p:sp>
        <p:nvSpPr>
          <p:cNvPr id="4" name="Slide Number Placeholder 3"/>
          <p:cNvSpPr>
            <a:spLocks noGrp="1"/>
          </p:cNvSpPr>
          <p:nvPr>
            <p:ph type="sldNum" sz="quarter" idx="5"/>
          </p:nvPr>
        </p:nvSpPr>
        <p:spPr/>
        <p:txBody>
          <a:bodyPr/>
          <a:lstStyle/>
          <a:p>
            <a:fld id="{5C49B463-B952-4E05-8163-2434DBE190CA}" type="slidenum">
              <a:rPr lang="en-US" smtClean="0"/>
              <a:t>16</a:t>
            </a:fld>
            <a:endParaRPr lang="en-US"/>
          </a:p>
        </p:txBody>
      </p:sp>
    </p:spTree>
    <p:extLst>
      <p:ext uri="{BB962C8B-B14F-4D97-AF65-F5344CB8AC3E}">
        <p14:creationId xmlns:p14="http://schemas.microsoft.com/office/powerpoint/2010/main" val="2211067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567C0-A300-4670-9C94-6FC5AC9B74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86AC851-4E9C-483A-938D-5357F628A8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44FD8F-31CE-410E-867C-5AAEC7F1DEAE}"/>
              </a:ext>
            </a:extLst>
          </p:cNvPr>
          <p:cNvSpPr>
            <a:spLocks noGrp="1"/>
          </p:cNvSpPr>
          <p:nvPr>
            <p:ph type="dt" sz="half" idx="10"/>
          </p:nvPr>
        </p:nvSpPr>
        <p:spPr/>
        <p:txBody>
          <a:bodyPr/>
          <a:lstStyle/>
          <a:p>
            <a:fld id="{56B3CEDA-D1DB-4C98-A0D7-CAAB050FD873}" type="datetimeFigureOut">
              <a:rPr lang="en-US" smtClean="0"/>
              <a:t>12/23/2019</a:t>
            </a:fld>
            <a:endParaRPr lang="en-US"/>
          </a:p>
        </p:txBody>
      </p:sp>
      <p:sp>
        <p:nvSpPr>
          <p:cNvPr id="5" name="Footer Placeholder 4">
            <a:extLst>
              <a:ext uri="{FF2B5EF4-FFF2-40B4-BE49-F238E27FC236}">
                <a16:creationId xmlns:a16="http://schemas.microsoft.com/office/drawing/2014/main" id="{480551BC-860A-46C9-84B8-0AAD1E132B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82CE9-07B7-4EC2-B603-88F5B109340F}"/>
              </a:ext>
            </a:extLst>
          </p:cNvPr>
          <p:cNvSpPr>
            <a:spLocks noGrp="1"/>
          </p:cNvSpPr>
          <p:nvPr>
            <p:ph type="sldNum" sz="quarter" idx="12"/>
          </p:nvPr>
        </p:nvSpPr>
        <p:spPr/>
        <p:txBody>
          <a:bodyPr/>
          <a:lstStyle/>
          <a:p>
            <a:fld id="{F704FA6C-F0CC-434E-AB77-BF3DB54A3AA5}" type="slidenum">
              <a:rPr lang="en-US" smtClean="0"/>
              <a:t>‹#›</a:t>
            </a:fld>
            <a:endParaRPr lang="en-US"/>
          </a:p>
        </p:txBody>
      </p:sp>
    </p:spTree>
    <p:extLst>
      <p:ext uri="{BB962C8B-B14F-4D97-AF65-F5344CB8AC3E}">
        <p14:creationId xmlns:p14="http://schemas.microsoft.com/office/powerpoint/2010/main" val="325452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7DF47-3669-4842-90DD-20A3AC87B9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C49714C-113A-470A-97F4-706AD1063A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B9B21E-7E4B-4613-B8B3-3AD99A432B43}"/>
              </a:ext>
            </a:extLst>
          </p:cNvPr>
          <p:cNvSpPr>
            <a:spLocks noGrp="1"/>
          </p:cNvSpPr>
          <p:nvPr>
            <p:ph type="dt" sz="half" idx="10"/>
          </p:nvPr>
        </p:nvSpPr>
        <p:spPr/>
        <p:txBody>
          <a:bodyPr/>
          <a:lstStyle/>
          <a:p>
            <a:fld id="{56B3CEDA-D1DB-4C98-A0D7-CAAB050FD873}" type="datetimeFigureOut">
              <a:rPr lang="en-US" smtClean="0"/>
              <a:t>12/23/2019</a:t>
            </a:fld>
            <a:endParaRPr lang="en-US"/>
          </a:p>
        </p:txBody>
      </p:sp>
      <p:sp>
        <p:nvSpPr>
          <p:cNvPr id="5" name="Footer Placeholder 4">
            <a:extLst>
              <a:ext uri="{FF2B5EF4-FFF2-40B4-BE49-F238E27FC236}">
                <a16:creationId xmlns:a16="http://schemas.microsoft.com/office/drawing/2014/main" id="{00890933-4AF1-475D-B8CA-67AEC06312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B64B52-BD5D-4107-942F-B971F460391A}"/>
              </a:ext>
            </a:extLst>
          </p:cNvPr>
          <p:cNvSpPr>
            <a:spLocks noGrp="1"/>
          </p:cNvSpPr>
          <p:nvPr>
            <p:ph type="sldNum" sz="quarter" idx="12"/>
          </p:nvPr>
        </p:nvSpPr>
        <p:spPr/>
        <p:txBody>
          <a:bodyPr/>
          <a:lstStyle/>
          <a:p>
            <a:fld id="{F704FA6C-F0CC-434E-AB77-BF3DB54A3AA5}" type="slidenum">
              <a:rPr lang="en-US" smtClean="0"/>
              <a:t>‹#›</a:t>
            </a:fld>
            <a:endParaRPr lang="en-US"/>
          </a:p>
        </p:txBody>
      </p:sp>
    </p:spTree>
    <p:extLst>
      <p:ext uri="{BB962C8B-B14F-4D97-AF65-F5344CB8AC3E}">
        <p14:creationId xmlns:p14="http://schemas.microsoft.com/office/powerpoint/2010/main" val="858888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4336E6-EAB8-4B84-AD78-FFA505D397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815E4A-4889-4388-87F7-7A649F8C4B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359781-4DF6-42D3-B100-F64D9B01ADFB}"/>
              </a:ext>
            </a:extLst>
          </p:cNvPr>
          <p:cNvSpPr>
            <a:spLocks noGrp="1"/>
          </p:cNvSpPr>
          <p:nvPr>
            <p:ph type="dt" sz="half" idx="10"/>
          </p:nvPr>
        </p:nvSpPr>
        <p:spPr/>
        <p:txBody>
          <a:bodyPr/>
          <a:lstStyle/>
          <a:p>
            <a:fld id="{56B3CEDA-D1DB-4C98-A0D7-CAAB050FD873}" type="datetimeFigureOut">
              <a:rPr lang="en-US" smtClean="0"/>
              <a:t>12/23/2019</a:t>
            </a:fld>
            <a:endParaRPr lang="en-US"/>
          </a:p>
        </p:txBody>
      </p:sp>
      <p:sp>
        <p:nvSpPr>
          <p:cNvPr id="5" name="Footer Placeholder 4">
            <a:extLst>
              <a:ext uri="{FF2B5EF4-FFF2-40B4-BE49-F238E27FC236}">
                <a16:creationId xmlns:a16="http://schemas.microsoft.com/office/drawing/2014/main" id="{00A378BF-AB2E-471C-8298-C4E41CA093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47CFE-7761-419C-82B6-E3DBB6848992}"/>
              </a:ext>
            </a:extLst>
          </p:cNvPr>
          <p:cNvSpPr>
            <a:spLocks noGrp="1"/>
          </p:cNvSpPr>
          <p:nvPr>
            <p:ph type="sldNum" sz="quarter" idx="12"/>
          </p:nvPr>
        </p:nvSpPr>
        <p:spPr/>
        <p:txBody>
          <a:bodyPr/>
          <a:lstStyle/>
          <a:p>
            <a:fld id="{F704FA6C-F0CC-434E-AB77-BF3DB54A3AA5}" type="slidenum">
              <a:rPr lang="en-US" smtClean="0"/>
              <a:t>‹#›</a:t>
            </a:fld>
            <a:endParaRPr lang="en-US"/>
          </a:p>
        </p:txBody>
      </p:sp>
    </p:spTree>
    <p:extLst>
      <p:ext uri="{BB962C8B-B14F-4D97-AF65-F5344CB8AC3E}">
        <p14:creationId xmlns:p14="http://schemas.microsoft.com/office/powerpoint/2010/main" val="179689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D16C3-5856-4618-81DD-14A8674E75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E5B7D-6943-4010-B2CB-71242B3946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312919-F3D0-4EF6-96B4-B7C74D2E7BF8}"/>
              </a:ext>
            </a:extLst>
          </p:cNvPr>
          <p:cNvSpPr>
            <a:spLocks noGrp="1"/>
          </p:cNvSpPr>
          <p:nvPr>
            <p:ph type="dt" sz="half" idx="10"/>
          </p:nvPr>
        </p:nvSpPr>
        <p:spPr/>
        <p:txBody>
          <a:bodyPr/>
          <a:lstStyle/>
          <a:p>
            <a:fld id="{56B3CEDA-D1DB-4C98-A0D7-CAAB050FD873}" type="datetimeFigureOut">
              <a:rPr lang="en-US" smtClean="0"/>
              <a:t>12/23/2019</a:t>
            </a:fld>
            <a:endParaRPr lang="en-US"/>
          </a:p>
        </p:txBody>
      </p:sp>
      <p:sp>
        <p:nvSpPr>
          <p:cNvPr id="5" name="Footer Placeholder 4">
            <a:extLst>
              <a:ext uri="{FF2B5EF4-FFF2-40B4-BE49-F238E27FC236}">
                <a16:creationId xmlns:a16="http://schemas.microsoft.com/office/drawing/2014/main" id="{A74E1E78-53BB-41FA-9133-285E533A42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393F9F-A063-43CA-BECB-E997905C20FB}"/>
              </a:ext>
            </a:extLst>
          </p:cNvPr>
          <p:cNvSpPr>
            <a:spLocks noGrp="1"/>
          </p:cNvSpPr>
          <p:nvPr>
            <p:ph type="sldNum" sz="quarter" idx="12"/>
          </p:nvPr>
        </p:nvSpPr>
        <p:spPr/>
        <p:txBody>
          <a:bodyPr/>
          <a:lstStyle/>
          <a:p>
            <a:fld id="{F704FA6C-F0CC-434E-AB77-BF3DB54A3AA5}" type="slidenum">
              <a:rPr lang="en-US" smtClean="0"/>
              <a:t>‹#›</a:t>
            </a:fld>
            <a:endParaRPr lang="en-US"/>
          </a:p>
        </p:txBody>
      </p:sp>
    </p:spTree>
    <p:extLst>
      <p:ext uri="{BB962C8B-B14F-4D97-AF65-F5344CB8AC3E}">
        <p14:creationId xmlns:p14="http://schemas.microsoft.com/office/powerpoint/2010/main" val="3234241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4A845-EC65-4AE4-844C-7B1C5824A05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BE00D2-1786-4E58-B53D-7BC2C7D9692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5C4CBB-F59D-4179-8E32-E65F497F53C8}"/>
              </a:ext>
            </a:extLst>
          </p:cNvPr>
          <p:cNvSpPr>
            <a:spLocks noGrp="1"/>
          </p:cNvSpPr>
          <p:nvPr>
            <p:ph type="dt" sz="half" idx="10"/>
          </p:nvPr>
        </p:nvSpPr>
        <p:spPr/>
        <p:txBody>
          <a:bodyPr/>
          <a:lstStyle/>
          <a:p>
            <a:fld id="{56B3CEDA-D1DB-4C98-A0D7-CAAB050FD873}" type="datetimeFigureOut">
              <a:rPr lang="en-US" smtClean="0"/>
              <a:t>12/23/2019</a:t>
            </a:fld>
            <a:endParaRPr lang="en-US"/>
          </a:p>
        </p:txBody>
      </p:sp>
      <p:sp>
        <p:nvSpPr>
          <p:cNvPr id="5" name="Footer Placeholder 4">
            <a:extLst>
              <a:ext uri="{FF2B5EF4-FFF2-40B4-BE49-F238E27FC236}">
                <a16:creationId xmlns:a16="http://schemas.microsoft.com/office/drawing/2014/main" id="{E85FD1F8-A408-47DE-BD4C-B5347AA0C6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BBA796-D59E-47A6-B32F-C1A8912A58D4}"/>
              </a:ext>
            </a:extLst>
          </p:cNvPr>
          <p:cNvSpPr>
            <a:spLocks noGrp="1"/>
          </p:cNvSpPr>
          <p:nvPr>
            <p:ph type="sldNum" sz="quarter" idx="12"/>
          </p:nvPr>
        </p:nvSpPr>
        <p:spPr/>
        <p:txBody>
          <a:bodyPr/>
          <a:lstStyle/>
          <a:p>
            <a:fld id="{F704FA6C-F0CC-434E-AB77-BF3DB54A3AA5}" type="slidenum">
              <a:rPr lang="en-US" smtClean="0"/>
              <a:t>‹#›</a:t>
            </a:fld>
            <a:endParaRPr lang="en-US"/>
          </a:p>
        </p:txBody>
      </p:sp>
    </p:spTree>
    <p:extLst>
      <p:ext uri="{BB962C8B-B14F-4D97-AF65-F5344CB8AC3E}">
        <p14:creationId xmlns:p14="http://schemas.microsoft.com/office/powerpoint/2010/main" val="2748028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6B337-C1FA-4CC1-BABE-2FAAFDBF347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C34590-3AB1-44F4-AD7A-755CF6E8F8B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B43EBE1-9C78-4322-95D2-D012DD0A44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ADE404B-1FB7-4C13-84E2-EA6C840D3C06}"/>
              </a:ext>
            </a:extLst>
          </p:cNvPr>
          <p:cNvSpPr>
            <a:spLocks noGrp="1"/>
          </p:cNvSpPr>
          <p:nvPr>
            <p:ph type="dt" sz="half" idx="10"/>
          </p:nvPr>
        </p:nvSpPr>
        <p:spPr/>
        <p:txBody>
          <a:bodyPr/>
          <a:lstStyle/>
          <a:p>
            <a:fld id="{56B3CEDA-D1DB-4C98-A0D7-CAAB050FD873}" type="datetimeFigureOut">
              <a:rPr lang="en-US" smtClean="0"/>
              <a:t>12/23/2019</a:t>
            </a:fld>
            <a:endParaRPr lang="en-US"/>
          </a:p>
        </p:txBody>
      </p:sp>
      <p:sp>
        <p:nvSpPr>
          <p:cNvPr id="6" name="Footer Placeholder 5">
            <a:extLst>
              <a:ext uri="{FF2B5EF4-FFF2-40B4-BE49-F238E27FC236}">
                <a16:creationId xmlns:a16="http://schemas.microsoft.com/office/drawing/2014/main" id="{A032B84C-C2FA-4170-91C6-6375C7DF01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400701-EDCA-42A7-BC14-89054A25B284}"/>
              </a:ext>
            </a:extLst>
          </p:cNvPr>
          <p:cNvSpPr>
            <a:spLocks noGrp="1"/>
          </p:cNvSpPr>
          <p:nvPr>
            <p:ph type="sldNum" sz="quarter" idx="12"/>
          </p:nvPr>
        </p:nvSpPr>
        <p:spPr/>
        <p:txBody>
          <a:bodyPr/>
          <a:lstStyle/>
          <a:p>
            <a:fld id="{F704FA6C-F0CC-434E-AB77-BF3DB54A3AA5}" type="slidenum">
              <a:rPr lang="en-US" smtClean="0"/>
              <a:t>‹#›</a:t>
            </a:fld>
            <a:endParaRPr lang="en-US"/>
          </a:p>
        </p:txBody>
      </p:sp>
    </p:spTree>
    <p:extLst>
      <p:ext uri="{BB962C8B-B14F-4D97-AF65-F5344CB8AC3E}">
        <p14:creationId xmlns:p14="http://schemas.microsoft.com/office/powerpoint/2010/main" val="3532770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C052-ECB9-4668-BF73-C082B77EB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95191F-EC3D-4922-BB4D-F26F0BF3A7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86D88-9F6D-4387-B1A8-D48C04CF57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C758C87-1558-4252-97DE-74C1E70E52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4BBBE5-4634-48AE-8FEC-14C1F02C96E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97E0FA9-BF3D-4A29-ABC0-AFE6D39856DE}"/>
              </a:ext>
            </a:extLst>
          </p:cNvPr>
          <p:cNvSpPr>
            <a:spLocks noGrp="1"/>
          </p:cNvSpPr>
          <p:nvPr>
            <p:ph type="dt" sz="half" idx="10"/>
          </p:nvPr>
        </p:nvSpPr>
        <p:spPr/>
        <p:txBody>
          <a:bodyPr/>
          <a:lstStyle/>
          <a:p>
            <a:fld id="{56B3CEDA-D1DB-4C98-A0D7-CAAB050FD873}" type="datetimeFigureOut">
              <a:rPr lang="en-US" smtClean="0"/>
              <a:t>12/23/2019</a:t>
            </a:fld>
            <a:endParaRPr lang="en-US"/>
          </a:p>
        </p:txBody>
      </p:sp>
      <p:sp>
        <p:nvSpPr>
          <p:cNvPr id="8" name="Footer Placeholder 7">
            <a:extLst>
              <a:ext uri="{FF2B5EF4-FFF2-40B4-BE49-F238E27FC236}">
                <a16:creationId xmlns:a16="http://schemas.microsoft.com/office/drawing/2014/main" id="{EB4E6EFA-6CE9-4C03-ADA8-941BA335332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699270-77AD-4798-875B-D52D8DAC09E4}"/>
              </a:ext>
            </a:extLst>
          </p:cNvPr>
          <p:cNvSpPr>
            <a:spLocks noGrp="1"/>
          </p:cNvSpPr>
          <p:nvPr>
            <p:ph type="sldNum" sz="quarter" idx="12"/>
          </p:nvPr>
        </p:nvSpPr>
        <p:spPr/>
        <p:txBody>
          <a:bodyPr/>
          <a:lstStyle/>
          <a:p>
            <a:fld id="{F704FA6C-F0CC-434E-AB77-BF3DB54A3AA5}" type="slidenum">
              <a:rPr lang="en-US" smtClean="0"/>
              <a:t>‹#›</a:t>
            </a:fld>
            <a:endParaRPr lang="en-US"/>
          </a:p>
        </p:txBody>
      </p:sp>
    </p:spTree>
    <p:extLst>
      <p:ext uri="{BB962C8B-B14F-4D97-AF65-F5344CB8AC3E}">
        <p14:creationId xmlns:p14="http://schemas.microsoft.com/office/powerpoint/2010/main" val="3246177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9ADA-B295-433F-AD63-EA9E394979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476698-4D0A-45A8-B4E9-E93671930B76}"/>
              </a:ext>
            </a:extLst>
          </p:cNvPr>
          <p:cNvSpPr>
            <a:spLocks noGrp="1"/>
          </p:cNvSpPr>
          <p:nvPr>
            <p:ph type="dt" sz="half" idx="10"/>
          </p:nvPr>
        </p:nvSpPr>
        <p:spPr/>
        <p:txBody>
          <a:bodyPr/>
          <a:lstStyle/>
          <a:p>
            <a:fld id="{56B3CEDA-D1DB-4C98-A0D7-CAAB050FD873}" type="datetimeFigureOut">
              <a:rPr lang="en-US" smtClean="0"/>
              <a:t>12/23/2019</a:t>
            </a:fld>
            <a:endParaRPr lang="en-US"/>
          </a:p>
        </p:txBody>
      </p:sp>
      <p:sp>
        <p:nvSpPr>
          <p:cNvPr id="4" name="Footer Placeholder 3">
            <a:extLst>
              <a:ext uri="{FF2B5EF4-FFF2-40B4-BE49-F238E27FC236}">
                <a16:creationId xmlns:a16="http://schemas.microsoft.com/office/drawing/2014/main" id="{9FA17CE5-4424-4396-9448-0E930870CA1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510BC2A-4C19-4F2A-9802-6187ACD0A04A}"/>
              </a:ext>
            </a:extLst>
          </p:cNvPr>
          <p:cNvSpPr>
            <a:spLocks noGrp="1"/>
          </p:cNvSpPr>
          <p:nvPr>
            <p:ph type="sldNum" sz="quarter" idx="12"/>
          </p:nvPr>
        </p:nvSpPr>
        <p:spPr/>
        <p:txBody>
          <a:bodyPr/>
          <a:lstStyle/>
          <a:p>
            <a:fld id="{F704FA6C-F0CC-434E-AB77-BF3DB54A3AA5}" type="slidenum">
              <a:rPr lang="en-US" smtClean="0"/>
              <a:t>‹#›</a:t>
            </a:fld>
            <a:endParaRPr lang="en-US"/>
          </a:p>
        </p:txBody>
      </p:sp>
    </p:spTree>
    <p:extLst>
      <p:ext uri="{BB962C8B-B14F-4D97-AF65-F5344CB8AC3E}">
        <p14:creationId xmlns:p14="http://schemas.microsoft.com/office/powerpoint/2010/main" val="1204587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F3FE16-3E84-45BF-922B-DDD160738854}"/>
              </a:ext>
            </a:extLst>
          </p:cNvPr>
          <p:cNvSpPr>
            <a:spLocks noGrp="1"/>
          </p:cNvSpPr>
          <p:nvPr>
            <p:ph type="dt" sz="half" idx="10"/>
          </p:nvPr>
        </p:nvSpPr>
        <p:spPr/>
        <p:txBody>
          <a:bodyPr/>
          <a:lstStyle/>
          <a:p>
            <a:fld id="{56B3CEDA-D1DB-4C98-A0D7-CAAB050FD873}" type="datetimeFigureOut">
              <a:rPr lang="en-US" smtClean="0"/>
              <a:t>12/23/2019</a:t>
            </a:fld>
            <a:endParaRPr lang="en-US"/>
          </a:p>
        </p:txBody>
      </p:sp>
      <p:sp>
        <p:nvSpPr>
          <p:cNvPr id="3" name="Footer Placeholder 2">
            <a:extLst>
              <a:ext uri="{FF2B5EF4-FFF2-40B4-BE49-F238E27FC236}">
                <a16:creationId xmlns:a16="http://schemas.microsoft.com/office/drawing/2014/main" id="{2AE80F22-3946-4BFC-8A10-D0233FF91B1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043957-2BE5-463E-B66A-67A11887EEB7}"/>
              </a:ext>
            </a:extLst>
          </p:cNvPr>
          <p:cNvSpPr>
            <a:spLocks noGrp="1"/>
          </p:cNvSpPr>
          <p:nvPr>
            <p:ph type="sldNum" sz="quarter" idx="12"/>
          </p:nvPr>
        </p:nvSpPr>
        <p:spPr/>
        <p:txBody>
          <a:bodyPr/>
          <a:lstStyle/>
          <a:p>
            <a:fld id="{F704FA6C-F0CC-434E-AB77-BF3DB54A3AA5}" type="slidenum">
              <a:rPr lang="en-US" smtClean="0"/>
              <a:t>‹#›</a:t>
            </a:fld>
            <a:endParaRPr lang="en-US"/>
          </a:p>
        </p:txBody>
      </p:sp>
    </p:spTree>
    <p:extLst>
      <p:ext uri="{BB962C8B-B14F-4D97-AF65-F5344CB8AC3E}">
        <p14:creationId xmlns:p14="http://schemas.microsoft.com/office/powerpoint/2010/main" val="932087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7ED8C-753D-4185-A6C6-555A60036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CCAFA60-617A-4BA4-AA2D-130649AEF8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AB4D2C-FAF7-462E-895D-A587C53072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60364-5512-480D-83FB-3130F01282AC}"/>
              </a:ext>
            </a:extLst>
          </p:cNvPr>
          <p:cNvSpPr>
            <a:spLocks noGrp="1"/>
          </p:cNvSpPr>
          <p:nvPr>
            <p:ph type="dt" sz="half" idx="10"/>
          </p:nvPr>
        </p:nvSpPr>
        <p:spPr/>
        <p:txBody>
          <a:bodyPr/>
          <a:lstStyle/>
          <a:p>
            <a:fld id="{56B3CEDA-D1DB-4C98-A0D7-CAAB050FD873}" type="datetimeFigureOut">
              <a:rPr lang="en-US" smtClean="0"/>
              <a:t>12/23/2019</a:t>
            </a:fld>
            <a:endParaRPr lang="en-US"/>
          </a:p>
        </p:txBody>
      </p:sp>
      <p:sp>
        <p:nvSpPr>
          <p:cNvPr id="6" name="Footer Placeholder 5">
            <a:extLst>
              <a:ext uri="{FF2B5EF4-FFF2-40B4-BE49-F238E27FC236}">
                <a16:creationId xmlns:a16="http://schemas.microsoft.com/office/drawing/2014/main" id="{5FF6FED0-C960-4531-8225-8495CA20C4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98D7E-84BB-447F-9AA3-28E97D79EB27}"/>
              </a:ext>
            </a:extLst>
          </p:cNvPr>
          <p:cNvSpPr>
            <a:spLocks noGrp="1"/>
          </p:cNvSpPr>
          <p:nvPr>
            <p:ph type="sldNum" sz="quarter" idx="12"/>
          </p:nvPr>
        </p:nvSpPr>
        <p:spPr/>
        <p:txBody>
          <a:bodyPr/>
          <a:lstStyle/>
          <a:p>
            <a:fld id="{F704FA6C-F0CC-434E-AB77-BF3DB54A3AA5}" type="slidenum">
              <a:rPr lang="en-US" smtClean="0"/>
              <a:t>‹#›</a:t>
            </a:fld>
            <a:endParaRPr lang="en-US"/>
          </a:p>
        </p:txBody>
      </p:sp>
    </p:spTree>
    <p:extLst>
      <p:ext uri="{BB962C8B-B14F-4D97-AF65-F5344CB8AC3E}">
        <p14:creationId xmlns:p14="http://schemas.microsoft.com/office/powerpoint/2010/main" val="3072476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918A0-DC5D-459B-97B1-2941653623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71448C1-5C5F-4199-A42A-7598A2850F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70D92F-B599-4D39-B344-AA10E97632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D2D9DF-EBF8-4666-B534-91573EE3969A}"/>
              </a:ext>
            </a:extLst>
          </p:cNvPr>
          <p:cNvSpPr>
            <a:spLocks noGrp="1"/>
          </p:cNvSpPr>
          <p:nvPr>
            <p:ph type="dt" sz="half" idx="10"/>
          </p:nvPr>
        </p:nvSpPr>
        <p:spPr/>
        <p:txBody>
          <a:bodyPr/>
          <a:lstStyle/>
          <a:p>
            <a:fld id="{56B3CEDA-D1DB-4C98-A0D7-CAAB050FD873}" type="datetimeFigureOut">
              <a:rPr lang="en-US" smtClean="0"/>
              <a:t>12/23/2019</a:t>
            </a:fld>
            <a:endParaRPr lang="en-US"/>
          </a:p>
        </p:txBody>
      </p:sp>
      <p:sp>
        <p:nvSpPr>
          <p:cNvPr id="6" name="Footer Placeholder 5">
            <a:extLst>
              <a:ext uri="{FF2B5EF4-FFF2-40B4-BE49-F238E27FC236}">
                <a16:creationId xmlns:a16="http://schemas.microsoft.com/office/drawing/2014/main" id="{21F92E62-7B9B-4AE8-BE29-566C41C685A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4971D2-A133-46C9-B13E-482726E1548E}"/>
              </a:ext>
            </a:extLst>
          </p:cNvPr>
          <p:cNvSpPr>
            <a:spLocks noGrp="1"/>
          </p:cNvSpPr>
          <p:nvPr>
            <p:ph type="sldNum" sz="quarter" idx="12"/>
          </p:nvPr>
        </p:nvSpPr>
        <p:spPr/>
        <p:txBody>
          <a:bodyPr/>
          <a:lstStyle/>
          <a:p>
            <a:fld id="{F704FA6C-F0CC-434E-AB77-BF3DB54A3AA5}" type="slidenum">
              <a:rPr lang="en-US" smtClean="0"/>
              <a:t>‹#›</a:t>
            </a:fld>
            <a:endParaRPr lang="en-US"/>
          </a:p>
        </p:txBody>
      </p:sp>
    </p:spTree>
    <p:extLst>
      <p:ext uri="{BB962C8B-B14F-4D97-AF65-F5344CB8AC3E}">
        <p14:creationId xmlns:p14="http://schemas.microsoft.com/office/powerpoint/2010/main" val="1302016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C7A676-D234-403E-A36C-770D252BC4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A8BB3C-1514-4A93-A640-2126E16251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DAAFC9-7934-490A-9954-814EA0586E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B3CEDA-D1DB-4C98-A0D7-CAAB050FD873}" type="datetimeFigureOut">
              <a:rPr lang="en-US" smtClean="0"/>
              <a:t>12/23/2019</a:t>
            </a:fld>
            <a:endParaRPr lang="en-US"/>
          </a:p>
        </p:txBody>
      </p:sp>
      <p:sp>
        <p:nvSpPr>
          <p:cNvPr id="5" name="Footer Placeholder 4">
            <a:extLst>
              <a:ext uri="{FF2B5EF4-FFF2-40B4-BE49-F238E27FC236}">
                <a16:creationId xmlns:a16="http://schemas.microsoft.com/office/drawing/2014/main" id="{4F1C4A34-4A72-49E4-972D-F9B1B70CF7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BDF3624-828E-4DE9-A0C6-2D6D33A7F8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4FA6C-F0CC-434E-AB77-BF3DB54A3AA5}" type="slidenum">
              <a:rPr lang="en-US" smtClean="0"/>
              <a:t>‹#›</a:t>
            </a:fld>
            <a:endParaRPr lang="en-US"/>
          </a:p>
        </p:txBody>
      </p:sp>
    </p:spTree>
    <p:extLst>
      <p:ext uri="{BB962C8B-B14F-4D97-AF65-F5344CB8AC3E}">
        <p14:creationId xmlns:p14="http://schemas.microsoft.com/office/powerpoint/2010/main" val="3819574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F1C4A-C69E-4FF0-9D2A-499E16A4724A}"/>
              </a:ext>
            </a:extLst>
          </p:cNvPr>
          <p:cNvSpPr>
            <a:spLocks noGrp="1"/>
          </p:cNvSpPr>
          <p:nvPr>
            <p:ph type="ctrTitle" idx="4294967295"/>
          </p:nvPr>
        </p:nvSpPr>
        <p:spPr>
          <a:xfrm>
            <a:off x="0" y="1122363"/>
            <a:ext cx="9144000" cy="2387600"/>
          </a:xfrm>
        </p:spPr>
        <p:txBody>
          <a:bodyPr/>
          <a:lstStyle/>
          <a:p>
            <a:pPr algn="ctr"/>
            <a:r>
              <a:rPr lang="en-US" dirty="0">
                <a:latin typeface="Times New Roman" charset="0"/>
                <a:cs typeface="Times New Roman" charset="0"/>
              </a:rPr>
              <a:t>The Second Law of</a:t>
            </a:r>
            <a:br>
              <a:rPr lang="en-US" dirty="0">
                <a:latin typeface="Times New Roman" charset="0"/>
                <a:cs typeface="Times New Roman" charset="0"/>
              </a:rPr>
            </a:br>
            <a:r>
              <a:rPr lang="en-US" dirty="0">
                <a:latin typeface="Times New Roman" charset="0"/>
                <a:cs typeface="Times New Roman" charset="0"/>
              </a:rPr>
              <a:t>Thermodynamics</a:t>
            </a:r>
            <a:endParaRPr lang="en-US" dirty="0"/>
          </a:p>
        </p:txBody>
      </p:sp>
    </p:spTree>
    <p:extLst>
      <p:ext uri="{BB962C8B-B14F-4D97-AF65-F5344CB8AC3E}">
        <p14:creationId xmlns:p14="http://schemas.microsoft.com/office/powerpoint/2010/main" val="2662130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C4BDCA-B9FC-4AD6-A544-60A2782F1513}"/>
              </a:ext>
            </a:extLst>
          </p:cNvPr>
          <p:cNvSpPr>
            <a:spLocks noGrp="1"/>
          </p:cNvSpPr>
          <p:nvPr>
            <p:ph idx="1"/>
          </p:nvPr>
        </p:nvSpPr>
        <p:spPr>
          <a:xfrm>
            <a:off x="632926" y="304734"/>
            <a:ext cx="10515600" cy="6002759"/>
          </a:xfrm>
        </p:spPr>
        <p:txBody>
          <a:bodyPr>
            <a:normAutofit/>
          </a:bodyPr>
          <a:lstStyle/>
          <a:p>
            <a:r>
              <a:rPr lang="en-US" dirty="0"/>
              <a:t>The use of the second law of thermodynamics is not limited to identifying the direction of processes, however. </a:t>
            </a:r>
          </a:p>
          <a:p>
            <a:r>
              <a:rPr lang="en-US" dirty="0"/>
              <a:t>The second law also asserts that energy has </a:t>
            </a:r>
            <a:r>
              <a:rPr lang="en-US" i="1" dirty="0"/>
              <a:t>quality </a:t>
            </a:r>
            <a:r>
              <a:rPr lang="en-US" dirty="0"/>
              <a:t>as well as quantity.</a:t>
            </a:r>
          </a:p>
          <a:p>
            <a:r>
              <a:rPr lang="en-US" dirty="0"/>
              <a:t>More of high-temperature energy can be converted to work, and thus it has a higher </a:t>
            </a:r>
            <a:r>
              <a:rPr lang="en-US" i="1" dirty="0"/>
              <a:t>quality</a:t>
            </a:r>
            <a:r>
              <a:rPr lang="en-US" dirty="0"/>
              <a:t> than the same amount of energy at a lower temperature.</a:t>
            </a:r>
          </a:p>
          <a:p>
            <a:r>
              <a:rPr lang="en-US" dirty="0"/>
              <a:t>The first law is concerned with the quantity of energy and the transformations of energy from one form to another with no regard to its quality. </a:t>
            </a:r>
          </a:p>
          <a:p>
            <a:r>
              <a:rPr lang="en-US" dirty="0"/>
              <a:t>Preserving the quality of energy is a major concern to engineers, and the second law provides the necessary means to determine the quality as well as the degree of degradation of energy during a process.</a:t>
            </a:r>
          </a:p>
        </p:txBody>
      </p:sp>
    </p:spTree>
    <p:extLst>
      <p:ext uri="{BB962C8B-B14F-4D97-AF65-F5344CB8AC3E}">
        <p14:creationId xmlns:p14="http://schemas.microsoft.com/office/powerpoint/2010/main" val="2178463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2903E9-EBFF-4439-AC3C-B8809B770DCC}"/>
              </a:ext>
            </a:extLst>
          </p:cNvPr>
          <p:cNvSpPr>
            <a:spLocks noGrp="1"/>
          </p:cNvSpPr>
          <p:nvPr>
            <p:ph idx="1"/>
          </p:nvPr>
        </p:nvSpPr>
        <p:spPr>
          <a:xfrm>
            <a:off x="634012" y="201010"/>
            <a:ext cx="11244309" cy="6190911"/>
          </a:xfrm>
        </p:spPr>
        <p:txBody>
          <a:bodyPr>
            <a:normAutofit/>
          </a:bodyPr>
          <a:lstStyle/>
          <a:p>
            <a:r>
              <a:rPr lang="en-US" dirty="0"/>
              <a:t>Heat transfer from industrial sources to the environment is of major concern to environmentalists as well as to engineers. </a:t>
            </a:r>
          </a:p>
          <a:p>
            <a:r>
              <a:rPr lang="en-US" dirty="0"/>
              <a:t>Irresponsible management of waste energy can significantly increase the temperature of portions of the environment, causing what is called </a:t>
            </a:r>
            <a:r>
              <a:rPr lang="en-US" i="1" dirty="0"/>
              <a:t>thermal pollution</a:t>
            </a:r>
            <a:r>
              <a:rPr lang="en-US" dirty="0"/>
              <a:t>. </a:t>
            </a:r>
          </a:p>
          <a:p>
            <a:r>
              <a:rPr lang="en-US" dirty="0"/>
              <a:t>If it is not carefully controlled, thermal pollution can seriously disrupt marine life in lakes and rivers.</a:t>
            </a:r>
          </a:p>
        </p:txBody>
      </p:sp>
    </p:spTree>
    <p:extLst>
      <p:ext uri="{BB962C8B-B14F-4D97-AF65-F5344CB8AC3E}">
        <p14:creationId xmlns:p14="http://schemas.microsoft.com/office/powerpoint/2010/main" val="50155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45848-DE2D-4A29-A5EE-9020DEE497C9}"/>
              </a:ext>
            </a:extLst>
          </p:cNvPr>
          <p:cNvSpPr>
            <a:spLocks noGrp="1"/>
          </p:cNvSpPr>
          <p:nvPr>
            <p:ph idx="1"/>
          </p:nvPr>
        </p:nvSpPr>
        <p:spPr>
          <a:xfrm>
            <a:off x="490309" y="376335"/>
            <a:ext cx="7479527" cy="6108441"/>
          </a:xfrm>
        </p:spPr>
        <p:txBody>
          <a:bodyPr>
            <a:normAutofit/>
          </a:bodyPr>
          <a:lstStyle/>
          <a:p>
            <a:r>
              <a:rPr lang="en-US" b="1" dirty="0"/>
              <a:t>THERMAL ENERGY RESERVOIRS</a:t>
            </a:r>
            <a:endParaRPr lang="en-US" dirty="0"/>
          </a:p>
          <a:p>
            <a:r>
              <a:rPr lang="en-US" dirty="0"/>
              <a:t>In the development of the second law of thermodynamics, it is very convenient to have a hypothetical body with a relatively large </a:t>
            </a:r>
            <a:r>
              <a:rPr lang="en-US" i="1" dirty="0"/>
              <a:t>thermal energy capacity </a:t>
            </a:r>
            <a:r>
              <a:rPr lang="en-US" dirty="0"/>
              <a:t>(mass x specific heat) that can supply or absorb finite amounts of heat without undergoing any change in temperature. Such a body is called a </a:t>
            </a:r>
            <a:r>
              <a:rPr lang="en-US" b="1" dirty="0"/>
              <a:t>thermal energy reservoir, </a:t>
            </a:r>
            <a:r>
              <a:rPr lang="en-US" dirty="0"/>
              <a:t>or just a reservoir.</a:t>
            </a:r>
          </a:p>
          <a:p>
            <a:r>
              <a:rPr lang="en-US" dirty="0"/>
              <a:t>In practice, large bodies of water such as oceans, lakes, and rivers as well as the atmospheric air can be modeled accurately as thermal energy reservoirs because of their large thermal energy storage capabilities or thermal masses (Fig. 6–6).</a:t>
            </a:r>
          </a:p>
        </p:txBody>
      </p:sp>
      <p:pic>
        <p:nvPicPr>
          <p:cNvPr id="5" name="Picture 4">
            <a:extLst>
              <a:ext uri="{FF2B5EF4-FFF2-40B4-BE49-F238E27FC236}">
                <a16:creationId xmlns:a16="http://schemas.microsoft.com/office/drawing/2014/main" id="{3D427D23-EED1-47D5-8A5B-3E1EDAFE314E}"/>
              </a:ext>
            </a:extLst>
          </p:cNvPr>
          <p:cNvPicPr>
            <a:picLocks noChangeAspect="1"/>
          </p:cNvPicPr>
          <p:nvPr/>
        </p:nvPicPr>
        <p:blipFill>
          <a:blip r:embed="rId2"/>
          <a:stretch>
            <a:fillRect/>
          </a:stretch>
        </p:blipFill>
        <p:spPr>
          <a:xfrm>
            <a:off x="8471100" y="447356"/>
            <a:ext cx="3648075" cy="3533775"/>
          </a:xfrm>
          <a:prstGeom prst="rect">
            <a:avLst/>
          </a:prstGeom>
        </p:spPr>
      </p:pic>
      <p:pic>
        <p:nvPicPr>
          <p:cNvPr id="6" name="Picture 2" descr="https://encrypted-tbn0.gstatic.com/images?q=tbn:ANd9GcQlhRlXCP2mEwQD2ucL5t2FSv9gygnSaxmUYiPzoKEY7JRiZBnbNQ">
            <a:extLst>
              <a:ext uri="{FF2B5EF4-FFF2-40B4-BE49-F238E27FC236}">
                <a16:creationId xmlns:a16="http://schemas.microsoft.com/office/drawing/2014/main" id="{72FE32CE-81F9-4634-87E9-01ED339B5C04}"/>
              </a:ext>
            </a:extLst>
          </p:cNvPr>
          <p:cNvPicPr>
            <a:picLocks noChangeAspect="1" noChangeArrowheads="1"/>
          </p:cNvPicPr>
          <p:nvPr/>
        </p:nvPicPr>
        <p:blipFill>
          <a:blip r:embed="rId3"/>
          <a:srcRect/>
          <a:stretch>
            <a:fillRect/>
          </a:stretch>
        </p:blipFill>
        <p:spPr bwMode="auto">
          <a:xfrm>
            <a:off x="8703076" y="3981131"/>
            <a:ext cx="2349623" cy="2839128"/>
          </a:xfrm>
          <a:prstGeom prst="rect">
            <a:avLst/>
          </a:prstGeom>
          <a:noFill/>
        </p:spPr>
      </p:pic>
    </p:spTree>
    <p:extLst>
      <p:ext uri="{BB962C8B-B14F-4D97-AF65-F5344CB8AC3E}">
        <p14:creationId xmlns:p14="http://schemas.microsoft.com/office/powerpoint/2010/main" val="1539695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2903E9-EBFF-4439-AC3C-B8809B770DCC}"/>
              </a:ext>
            </a:extLst>
          </p:cNvPr>
          <p:cNvSpPr>
            <a:spLocks noGrp="1"/>
          </p:cNvSpPr>
          <p:nvPr>
            <p:ph idx="1"/>
          </p:nvPr>
        </p:nvSpPr>
        <p:spPr>
          <a:xfrm>
            <a:off x="634012" y="201010"/>
            <a:ext cx="11244309" cy="6190911"/>
          </a:xfrm>
        </p:spPr>
        <p:txBody>
          <a:bodyPr>
            <a:normAutofit/>
          </a:bodyPr>
          <a:lstStyle/>
          <a:p>
            <a:r>
              <a:rPr lang="en-US" dirty="0"/>
              <a:t>The </a:t>
            </a:r>
            <a:r>
              <a:rPr lang="en-US" i="1" dirty="0"/>
              <a:t>atmosphere</a:t>
            </a:r>
            <a:r>
              <a:rPr lang="en-US" dirty="0"/>
              <a:t>, for example, does not warm up as a result of heat losses from residential buildings in winter. </a:t>
            </a:r>
          </a:p>
          <a:p>
            <a:r>
              <a:rPr lang="en-US" dirty="0"/>
              <a:t>Likewise, megajoules of waste energy dumped in large rivers by power plants do not cause any significant change in water temperature.</a:t>
            </a:r>
          </a:p>
          <a:p>
            <a:r>
              <a:rPr lang="en-US" dirty="0"/>
              <a:t>A body does not actually have to be very large to be considered a reservoir.</a:t>
            </a:r>
          </a:p>
          <a:p>
            <a:r>
              <a:rPr lang="en-US" dirty="0"/>
              <a:t>Any physical body whose thermal energy capacity is large relative to the amount of energy it supplies or absorbs can be modeled as reservoir.</a:t>
            </a:r>
          </a:p>
          <a:p>
            <a:r>
              <a:rPr lang="en-US" dirty="0"/>
              <a:t> The air in a room, for example, can be treated as a reservoir in the analysis of the heat dissipation from a TV set in the room, </a:t>
            </a:r>
          </a:p>
          <a:p>
            <a:r>
              <a:rPr lang="en-US" dirty="0"/>
              <a:t>Since the amount of heat transfer from the TV set to the room air is not large enough to have a noticeable effect on the room air temperature.</a:t>
            </a:r>
          </a:p>
        </p:txBody>
      </p:sp>
    </p:spTree>
    <p:extLst>
      <p:ext uri="{BB962C8B-B14F-4D97-AF65-F5344CB8AC3E}">
        <p14:creationId xmlns:p14="http://schemas.microsoft.com/office/powerpoint/2010/main" val="284500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45848-DE2D-4A29-A5EE-9020DEE497C9}"/>
              </a:ext>
            </a:extLst>
          </p:cNvPr>
          <p:cNvSpPr>
            <a:spLocks noGrp="1"/>
          </p:cNvSpPr>
          <p:nvPr>
            <p:ph idx="1"/>
          </p:nvPr>
        </p:nvSpPr>
        <p:spPr>
          <a:xfrm>
            <a:off x="490309" y="376335"/>
            <a:ext cx="7479527" cy="6108441"/>
          </a:xfrm>
        </p:spPr>
        <p:txBody>
          <a:bodyPr>
            <a:normAutofit/>
          </a:bodyPr>
          <a:lstStyle/>
          <a:p>
            <a:r>
              <a:rPr lang="en-US" dirty="0"/>
              <a:t>A reservoir that supplies energy in the form of heat is called a </a:t>
            </a:r>
            <a:r>
              <a:rPr lang="en-US" b="1" dirty="0"/>
              <a:t>source, </a:t>
            </a:r>
          </a:p>
          <a:p>
            <a:r>
              <a:rPr lang="en-US" dirty="0"/>
              <a:t>And one that absorbs energy in the form of heat is called a </a:t>
            </a:r>
            <a:r>
              <a:rPr lang="en-US" b="1" dirty="0"/>
              <a:t>sink </a:t>
            </a:r>
            <a:r>
              <a:rPr lang="en-US" dirty="0"/>
              <a:t>(Fig. 6–7). </a:t>
            </a:r>
          </a:p>
          <a:p>
            <a:r>
              <a:rPr lang="en-US" dirty="0"/>
              <a:t>Thermal energy reservoirs are often referred to as </a:t>
            </a:r>
            <a:r>
              <a:rPr lang="en-US" b="1" dirty="0"/>
              <a:t>heat reservoirs </a:t>
            </a:r>
            <a:r>
              <a:rPr lang="en-US" dirty="0"/>
              <a:t>since they supply or absorb energy in the form of heat.</a:t>
            </a:r>
          </a:p>
        </p:txBody>
      </p:sp>
      <p:pic>
        <p:nvPicPr>
          <p:cNvPr id="2" name="Picture 1">
            <a:extLst>
              <a:ext uri="{FF2B5EF4-FFF2-40B4-BE49-F238E27FC236}">
                <a16:creationId xmlns:a16="http://schemas.microsoft.com/office/drawing/2014/main" id="{3C45041C-2EDD-48FA-9935-46AEA8D3073E}"/>
              </a:ext>
            </a:extLst>
          </p:cNvPr>
          <p:cNvPicPr>
            <a:picLocks noChangeAspect="1"/>
          </p:cNvPicPr>
          <p:nvPr/>
        </p:nvPicPr>
        <p:blipFill>
          <a:blip r:embed="rId2"/>
          <a:stretch>
            <a:fillRect/>
          </a:stretch>
        </p:blipFill>
        <p:spPr>
          <a:xfrm>
            <a:off x="8062496" y="376335"/>
            <a:ext cx="3524250" cy="3638550"/>
          </a:xfrm>
          <a:prstGeom prst="rect">
            <a:avLst/>
          </a:prstGeom>
        </p:spPr>
      </p:pic>
    </p:spTree>
    <p:extLst>
      <p:ext uri="{BB962C8B-B14F-4D97-AF65-F5344CB8AC3E}">
        <p14:creationId xmlns:p14="http://schemas.microsoft.com/office/powerpoint/2010/main" val="2287426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45848-DE2D-4A29-A5EE-9020DEE497C9}"/>
              </a:ext>
            </a:extLst>
          </p:cNvPr>
          <p:cNvSpPr>
            <a:spLocks noGrp="1"/>
          </p:cNvSpPr>
          <p:nvPr>
            <p:ph idx="1"/>
          </p:nvPr>
        </p:nvSpPr>
        <p:spPr>
          <a:xfrm>
            <a:off x="490309" y="376335"/>
            <a:ext cx="7479527" cy="6108441"/>
          </a:xfrm>
        </p:spPr>
        <p:txBody>
          <a:bodyPr>
            <a:normAutofit fontScale="92500" lnSpcReduction="10000"/>
          </a:bodyPr>
          <a:lstStyle/>
          <a:p>
            <a:r>
              <a:rPr lang="en-US" b="1" dirty="0"/>
              <a:t>HEAT ENGINES</a:t>
            </a:r>
          </a:p>
          <a:p>
            <a:r>
              <a:rPr lang="en-US" dirty="0"/>
              <a:t>As pointed out earlier, work can easily be converted to other forms of energy,  but converting other forms of energy to work is not that easy. </a:t>
            </a:r>
          </a:p>
          <a:p>
            <a:r>
              <a:rPr lang="en-US" dirty="0"/>
              <a:t>The mechanical work done by the shaft shown in Fig. 6–8, for example, is first converted to the internal energy of the water. This energy may then leave the water as heat.</a:t>
            </a:r>
          </a:p>
          <a:p>
            <a:r>
              <a:rPr lang="en-US" dirty="0"/>
              <a:t>We know from experience that any attempt to reverse this process will fail. That is, transferring heat to the water does not cause the shaft to rotate.</a:t>
            </a:r>
          </a:p>
          <a:p>
            <a:r>
              <a:rPr lang="en-US" dirty="0"/>
              <a:t>From this and other observations, we conclude that work can be converted to heat directly and completely, but converting heat to work requires the use of some special devices. These devices are called </a:t>
            </a:r>
            <a:r>
              <a:rPr lang="en-US" b="1" dirty="0"/>
              <a:t>heat engine</a:t>
            </a:r>
            <a:endParaRPr lang="en-US" dirty="0"/>
          </a:p>
        </p:txBody>
      </p:sp>
      <p:pic>
        <p:nvPicPr>
          <p:cNvPr id="2" name="Picture 1">
            <a:extLst>
              <a:ext uri="{FF2B5EF4-FFF2-40B4-BE49-F238E27FC236}">
                <a16:creationId xmlns:a16="http://schemas.microsoft.com/office/drawing/2014/main" id="{8DDEAB97-559A-4496-AEE5-F01D434350F4}"/>
              </a:ext>
            </a:extLst>
          </p:cNvPr>
          <p:cNvPicPr>
            <a:picLocks noChangeAspect="1"/>
          </p:cNvPicPr>
          <p:nvPr/>
        </p:nvPicPr>
        <p:blipFill>
          <a:blip r:embed="rId2"/>
          <a:stretch>
            <a:fillRect/>
          </a:stretch>
        </p:blipFill>
        <p:spPr>
          <a:xfrm>
            <a:off x="8045204" y="765282"/>
            <a:ext cx="3771900" cy="3800475"/>
          </a:xfrm>
          <a:prstGeom prst="rect">
            <a:avLst/>
          </a:prstGeom>
        </p:spPr>
      </p:pic>
    </p:spTree>
    <p:extLst>
      <p:ext uri="{BB962C8B-B14F-4D97-AF65-F5344CB8AC3E}">
        <p14:creationId xmlns:p14="http://schemas.microsoft.com/office/powerpoint/2010/main" val="3664172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E4380C-2140-4890-BE04-A3603D40F1AE}"/>
              </a:ext>
            </a:extLst>
          </p:cNvPr>
          <p:cNvPicPr>
            <a:picLocks noChangeAspect="1"/>
          </p:cNvPicPr>
          <p:nvPr/>
        </p:nvPicPr>
        <p:blipFill>
          <a:blip r:embed="rId3"/>
          <a:stretch>
            <a:fillRect/>
          </a:stretch>
        </p:blipFill>
        <p:spPr>
          <a:xfrm>
            <a:off x="8496300" y="256396"/>
            <a:ext cx="3695700" cy="5676900"/>
          </a:xfrm>
          <a:prstGeom prst="rect">
            <a:avLst/>
          </a:prstGeom>
        </p:spPr>
      </p:pic>
      <p:sp>
        <p:nvSpPr>
          <p:cNvPr id="3" name="Content Placeholder 2">
            <a:extLst>
              <a:ext uri="{FF2B5EF4-FFF2-40B4-BE49-F238E27FC236}">
                <a16:creationId xmlns:a16="http://schemas.microsoft.com/office/drawing/2014/main" id="{82645848-DE2D-4A29-A5EE-9020DEE497C9}"/>
              </a:ext>
            </a:extLst>
          </p:cNvPr>
          <p:cNvSpPr>
            <a:spLocks noGrp="1"/>
          </p:cNvSpPr>
          <p:nvPr>
            <p:ph idx="1"/>
          </p:nvPr>
        </p:nvSpPr>
        <p:spPr>
          <a:xfrm>
            <a:off x="490308" y="376335"/>
            <a:ext cx="8485015" cy="6370694"/>
          </a:xfrm>
        </p:spPr>
        <p:txBody>
          <a:bodyPr>
            <a:normAutofit lnSpcReduction="10000"/>
          </a:bodyPr>
          <a:lstStyle/>
          <a:p>
            <a:r>
              <a:rPr lang="en-US" b="1" dirty="0"/>
              <a:t>Heat engine </a:t>
            </a:r>
            <a:r>
              <a:rPr lang="en-US" dirty="0"/>
              <a:t>is device which converts heat energy into mechanical work</a:t>
            </a:r>
          </a:p>
          <a:p>
            <a:r>
              <a:rPr lang="en-US" dirty="0"/>
              <a:t>Heat engines differ considerably from one another, but all can be characterized by the following (Fig. 6–9):</a:t>
            </a:r>
          </a:p>
          <a:p>
            <a:pPr marL="514350" indent="-514350">
              <a:buFont typeface="+mj-lt"/>
              <a:buAutoNum type="arabicPeriod"/>
            </a:pPr>
            <a:r>
              <a:rPr lang="en-US" dirty="0"/>
              <a:t>They receive heat from a high-temperature source (solar energy, oil furnace, nuclear reactor, etc.).</a:t>
            </a:r>
          </a:p>
          <a:p>
            <a:pPr marL="514350" indent="-514350">
              <a:buFont typeface="+mj-lt"/>
              <a:buAutoNum type="arabicPeriod"/>
            </a:pPr>
            <a:r>
              <a:rPr lang="en-US" dirty="0"/>
              <a:t>They convert part of this heat to work (usually in the form of a rotating shaft).</a:t>
            </a:r>
          </a:p>
          <a:p>
            <a:pPr marL="514350" indent="-514350">
              <a:buFont typeface="+mj-lt"/>
              <a:buAutoNum type="arabicPeriod"/>
            </a:pPr>
            <a:r>
              <a:rPr lang="en-US" dirty="0"/>
              <a:t>They reject the remaining waste heat to a low-temperature sink (the atmosphere, rivers, etc.).</a:t>
            </a:r>
          </a:p>
          <a:p>
            <a:pPr marL="514350" indent="-514350">
              <a:buFont typeface="+mj-lt"/>
              <a:buAutoNum type="arabicPeriod"/>
            </a:pPr>
            <a:r>
              <a:rPr lang="en-US" dirty="0"/>
              <a:t>They operate on a cycle.</a:t>
            </a:r>
          </a:p>
          <a:p>
            <a:r>
              <a:rPr lang="en-US" dirty="0"/>
              <a:t>Heat engines and other cyclic devices usually involve a fluid to and from which heat is transferred while undergoing a cycle. This fluid is called the </a:t>
            </a:r>
            <a:r>
              <a:rPr lang="en-US" b="1" dirty="0"/>
              <a:t>working fluid.</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233333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FF8E-1239-4C96-814B-1BE427F821E4}"/>
              </a:ext>
            </a:extLst>
          </p:cNvPr>
          <p:cNvSpPr>
            <a:spLocks noGrp="1"/>
          </p:cNvSpPr>
          <p:nvPr>
            <p:ph type="title"/>
          </p:nvPr>
        </p:nvSpPr>
        <p:spPr>
          <a:xfrm>
            <a:off x="838200" y="105129"/>
            <a:ext cx="10515600" cy="575908"/>
          </a:xfrm>
        </p:spPr>
        <p:txBody>
          <a:bodyPr>
            <a:normAutofit/>
          </a:bodyPr>
          <a:lstStyle/>
          <a:p>
            <a:r>
              <a:rPr lang="en-US" sz="2800" b="1" dirty="0">
                <a:latin typeface="+mn-lt"/>
                <a:ea typeface="+mn-ea"/>
                <a:cs typeface="+mn-cs"/>
              </a:rPr>
              <a:t>Internal Combustion Engines</a:t>
            </a:r>
          </a:p>
        </p:txBody>
      </p:sp>
      <p:sp>
        <p:nvSpPr>
          <p:cNvPr id="3" name="Content Placeholder 2">
            <a:extLst>
              <a:ext uri="{FF2B5EF4-FFF2-40B4-BE49-F238E27FC236}">
                <a16:creationId xmlns:a16="http://schemas.microsoft.com/office/drawing/2014/main" id="{B0C9B943-AD5C-424F-9AEF-D9FD0422A98D}"/>
              </a:ext>
            </a:extLst>
          </p:cNvPr>
          <p:cNvSpPr>
            <a:spLocks noGrp="1"/>
          </p:cNvSpPr>
          <p:nvPr>
            <p:ph idx="1"/>
          </p:nvPr>
        </p:nvSpPr>
        <p:spPr>
          <a:xfrm>
            <a:off x="696157" y="857958"/>
            <a:ext cx="10515600" cy="5383043"/>
          </a:xfrm>
        </p:spPr>
        <p:txBody>
          <a:bodyPr/>
          <a:lstStyle/>
          <a:p>
            <a:r>
              <a:rPr lang="en-US" dirty="0"/>
              <a:t>An internal combustion (IC) engine is a heat engine in which the combustion of a fuel takes place with an oxidizer (usually air) inside the combustion chamber.</a:t>
            </a:r>
          </a:p>
          <a:p>
            <a:r>
              <a:rPr lang="en-US" b="1" dirty="0"/>
              <a:t>For example: </a:t>
            </a:r>
            <a:r>
              <a:rPr lang="en-US" dirty="0"/>
              <a:t>Petrol engines, Diesel engines and Gas engines </a:t>
            </a:r>
          </a:p>
          <a:p>
            <a:r>
              <a:rPr lang="en-US" dirty="0"/>
              <a:t>In an IC engine, the expansion of the high-temperature and high-pressure gases produced by combustion applies direct force to some component of the engine. </a:t>
            </a:r>
          </a:p>
          <a:p>
            <a:r>
              <a:rPr lang="en-US" dirty="0"/>
              <a:t>The force is applied typically to pistons, turbine blades, rotor or a nozzle. </a:t>
            </a:r>
          </a:p>
          <a:p>
            <a:r>
              <a:rPr lang="en-US" dirty="0"/>
              <a:t>This force moves the component over a distance, transforming chemical energy into useful mechanical energy.</a:t>
            </a:r>
          </a:p>
        </p:txBody>
      </p:sp>
    </p:spTree>
    <p:extLst>
      <p:ext uri="{BB962C8B-B14F-4D97-AF65-F5344CB8AC3E}">
        <p14:creationId xmlns:p14="http://schemas.microsoft.com/office/powerpoint/2010/main" val="1112425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FF8E-1239-4C96-814B-1BE427F821E4}"/>
              </a:ext>
            </a:extLst>
          </p:cNvPr>
          <p:cNvSpPr>
            <a:spLocks noGrp="1"/>
          </p:cNvSpPr>
          <p:nvPr>
            <p:ph type="title"/>
          </p:nvPr>
        </p:nvSpPr>
        <p:spPr>
          <a:xfrm>
            <a:off x="838200" y="105129"/>
            <a:ext cx="10515600" cy="575908"/>
          </a:xfrm>
        </p:spPr>
        <p:txBody>
          <a:bodyPr>
            <a:normAutofit/>
          </a:bodyPr>
          <a:lstStyle/>
          <a:p>
            <a:r>
              <a:rPr lang="en-US" sz="2800" b="1" dirty="0">
                <a:latin typeface="+mn-lt"/>
                <a:ea typeface="+mn-ea"/>
                <a:cs typeface="+mn-cs"/>
              </a:rPr>
              <a:t>Classification of Internal Combustion Engines</a:t>
            </a:r>
          </a:p>
        </p:txBody>
      </p:sp>
      <p:sp>
        <p:nvSpPr>
          <p:cNvPr id="3" name="Content Placeholder 2">
            <a:extLst>
              <a:ext uri="{FF2B5EF4-FFF2-40B4-BE49-F238E27FC236}">
                <a16:creationId xmlns:a16="http://schemas.microsoft.com/office/drawing/2014/main" id="{B0C9B943-AD5C-424F-9AEF-D9FD0422A98D}"/>
              </a:ext>
            </a:extLst>
          </p:cNvPr>
          <p:cNvSpPr>
            <a:spLocks noGrp="1"/>
          </p:cNvSpPr>
          <p:nvPr>
            <p:ph idx="1"/>
          </p:nvPr>
        </p:nvSpPr>
        <p:spPr>
          <a:xfrm>
            <a:off x="696157" y="857958"/>
            <a:ext cx="10515600" cy="5383043"/>
          </a:xfrm>
        </p:spPr>
        <p:txBody>
          <a:bodyPr>
            <a:normAutofit fontScale="70000" lnSpcReduction="20000"/>
          </a:bodyPr>
          <a:lstStyle/>
          <a:p>
            <a:r>
              <a:rPr lang="en-US" dirty="0"/>
              <a:t>The IC engine can be classified in many ways; but the following are important from the subject point of view:</a:t>
            </a:r>
          </a:p>
          <a:p>
            <a:r>
              <a:rPr lang="en-US" b="1" dirty="0"/>
              <a:t>According to the type of fuel: </a:t>
            </a:r>
          </a:p>
          <a:p>
            <a:pPr marL="514350" indent="-514350">
              <a:buFont typeface="+mj-lt"/>
              <a:buAutoNum type="arabicParenR"/>
            </a:pPr>
            <a:r>
              <a:rPr lang="en-US" dirty="0"/>
              <a:t>Petrol engine </a:t>
            </a:r>
          </a:p>
          <a:p>
            <a:pPr marL="514350" indent="-514350">
              <a:buFont typeface="+mj-lt"/>
              <a:buAutoNum type="arabicParenR"/>
            </a:pPr>
            <a:r>
              <a:rPr lang="en-US" dirty="0"/>
              <a:t>Gas Engine</a:t>
            </a:r>
          </a:p>
          <a:p>
            <a:pPr marL="514350" indent="-514350">
              <a:buFont typeface="+mj-lt"/>
              <a:buAutoNum type="arabicParenR"/>
            </a:pPr>
            <a:r>
              <a:rPr lang="en-US" dirty="0"/>
              <a:t>Heavy oil engine or diesel engine </a:t>
            </a:r>
          </a:p>
          <a:p>
            <a:r>
              <a:rPr lang="en-US" b="1" dirty="0"/>
              <a:t>According to the method of ignition of fuel:</a:t>
            </a:r>
          </a:p>
          <a:p>
            <a:pPr marL="514350" indent="-514350">
              <a:buFont typeface="+mj-lt"/>
              <a:buAutoNum type="arabicParenR"/>
            </a:pPr>
            <a:r>
              <a:rPr lang="en-US" dirty="0"/>
              <a:t>Spark ignition engine </a:t>
            </a:r>
          </a:p>
          <a:p>
            <a:pPr marL="514350" indent="-514350">
              <a:buFont typeface="+mj-lt"/>
              <a:buAutoNum type="arabicParenR"/>
            </a:pPr>
            <a:r>
              <a:rPr lang="en-US" dirty="0"/>
              <a:t>Compression ignition engine </a:t>
            </a:r>
          </a:p>
          <a:p>
            <a:r>
              <a:rPr lang="en-US" b="1" dirty="0"/>
              <a:t>According to the cycle of operation:</a:t>
            </a:r>
          </a:p>
          <a:p>
            <a:pPr marL="514350" indent="-514350">
              <a:buFont typeface="+mj-lt"/>
              <a:buAutoNum type="arabicParenR"/>
            </a:pPr>
            <a:r>
              <a:rPr lang="en-US" dirty="0"/>
              <a:t>Four stroke cycle engine </a:t>
            </a:r>
          </a:p>
          <a:p>
            <a:pPr marL="514350" indent="-514350">
              <a:buFont typeface="+mj-lt"/>
              <a:buAutoNum type="arabicParenR"/>
            </a:pPr>
            <a:r>
              <a:rPr lang="en-US" dirty="0"/>
              <a:t>Two stroke cycle engine</a:t>
            </a:r>
          </a:p>
          <a:p>
            <a:r>
              <a:rPr lang="en-US" b="1" dirty="0"/>
              <a:t>According to the process of combustion:</a:t>
            </a:r>
          </a:p>
          <a:p>
            <a:pPr marL="514350" indent="-514350">
              <a:buFont typeface="+mj-lt"/>
              <a:buAutoNum type="arabicParenR"/>
            </a:pPr>
            <a:r>
              <a:rPr lang="en-US" dirty="0"/>
              <a:t>Otto cycle engine </a:t>
            </a:r>
          </a:p>
          <a:p>
            <a:pPr marL="514350" indent="-514350">
              <a:buFont typeface="+mj-lt"/>
              <a:buAutoNum type="arabicParenR"/>
            </a:pPr>
            <a:r>
              <a:rPr lang="en-US" dirty="0"/>
              <a:t>Diesel cycle engine </a:t>
            </a:r>
          </a:p>
          <a:p>
            <a:pPr marL="514350" indent="-514350">
              <a:buFont typeface="+mj-lt"/>
              <a:buAutoNum type="arabicParenR"/>
            </a:pPr>
            <a:r>
              <a:rPr lang="en-US" dirty="0"/>
              <a:t>Dual combustion engine</a:t>
            </a:r>
          </a:p>
          <a:p>
            <a:endParaRPr lang="en-US" dirty="0"/>
          </a:p>
          <a:p>
            <a:endParaRPr lang="en-US" dirty="0"/>
          </a:p>
        </p:txBody>
      </p:sp>
    </p:spTree>
    <p:extLst>
      <p:ext uri="{BB962C8B-B14F-4D97-AF65-F5344CB8AC3E}">
        <p14:creationId xmlns:p14="http://schemas.microsoft.com/office/powerpoint/2010/main" val="3304074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C9B943-AD5C-424F-9AEF-D9FD0422A98D}"/>
              </a:ext>
            </a:extLst>
          </p:cNvPr>
          <p:cNvSpPr>
            <a:spLocks noGrp="1"/>
          </p:cNvSpPr>
          <p:nvPr>
            <p:ph idx="1"/>
          </p:nvPr>
        </p:nvSpPr>
        <p:spPr>
          <a:xfrm>
            <a:off x="696157" y="186432"/>
            <a:ext cx="10515600" cy="6054570"/>
          </a:xfrm>
        </p:spPr>
        <p:txBody>
          <a:bodyPr>
            <a:normAutofit fontScale="77500" lnSpcReduction="20000"/>
          </a:bodyPr>
          <a:lstStyle/>
          <a:p>
            <a:r>
              <a:rPr lang="en-US" b="1" dirty="0"/>
              <a:t>According to the speed of engine:</a:t>
            </a:r>
          </a:p>
          <a:p>
            <a:pPr marL="514350" indent="-514350">
              <a:buFont typeface="+mj-lt"/>
              <a:buAutoNum type="arabicParenR"/>
            </a:pPr>
            <a:r>
              <a:rPr lang="en-US" dirty="0"/>
              <a:t>Slow speed engine </a:t>
            </a:r>
          </a:p>
          <a:p>
            <a:pPr marL="514350" indent="-514350">
              <a:buFont typeface="+mj-lt"/>
              <a:buAutoNum type="arabicParenR"/>
            </a:pPr>
            <a:r>
              <a:rPr lang="en-US" dirty="0"/>
              <a:t>Medium speed engine</a:t>
            </a:r>
          </a:p>
          <a:p>
            <a:pPr marL="514350" indent="-514350">
              <a:buFont typeface="+mj-lt"/>
              <a:buAutoNum type="arabicParenR"/>
            </a:pPr>
            <a:r>
              <a:rPr lang="en-US" dirty="0"/>
              <a:t>High speed engine  </a:t>
            </a:r>
          </a:p>
          <a:p>
            <a:r>
              <a:rPr lang="en-US" b="1" dirty="0"/>
              <a:t>According to the cooling system:</a:t>
            </a:r>
          </a:p>
          <a:p>
            <a:pPr marL="514350" indent="-514350">
              <a:buFont typeface="+mj-lt"/>
              <a:buAutoNum type="arabicParenR"/>
            </a:pPr>
            <a:r>
              <a:rPr lang="en-US" dirty="0"/>
              <a:t>Air cooled engine </a:t>
            </a:r>
          </a:p>
          <a:p>
            <a:pPr marL="514350" indent="-514350">
              <a:buFont typeface="+mj-lt"/>
              <a:buAutoNum type="arabicParenR"/>
            </a:pPr>
            <a:r>
              <a:rPr lang="en-US" dirty="0"/>
              <a:t>Water cooled engine </a:t>
            </a:r>
          </a:p>
          <a:p>
            <a:pPr marL="514350" indent="-514350">
              <a:buFont typeface="+mj-lt"/>
              <a:buAutoNum type="arabicParenR"/>
            </a:pPr>
            <a:r>
              <a:rPr lang="en-US" dirty="0"/>
              <a:t>Evaporative cooling engine </a:t>
            </a:r>
          </a:p>
          <a:p>
            <a:r>
              <a:rPr lang="en-US" b="1" dirty="0"/>
              <a:t>According to the method of fuel injection:</a:t>
            </a:r>
          </a:p>
          <a:p>
            <a:pPr marL="514350" indent="-514350">
              <a:buFont typeface="+mj-lt"/>
              <a:buAutoNum type="arabicParenR"/>
            </a:pPr>
            <a:r>
              <a:rPr lang="en-US" dirty="0"/>
              <a:t>Carburetor engine </a:t>
            </a:r>
          </a:p>
          <a:p>
            <a:pPr marL="514350" indent="-514350">
              <a:buFont typeface="+mj-lt"/>
              <a:buAutoNum type="arabicParenR"/>
            </a:pPr>
            <a:r>
              <a:rPr lang="en-US" dirty="0"/>
              <a:t>Air injection engine </a:t>
            </a:r>
          </a:p>
          <a:p>
            <a:pPr marL="514350" indent="-514350">
              <a:buFont typeface="+mj-lt"/>
              <a:buAutoNum type="arabicParenR"/>
            </a:pPr>
            <a:r>
              <a:rPr lang="en-US" dirty="0"/>
              <a:t>Airless or solid injection engine </a:t>
            </a:r>
          </a:p>
          <a:p>
            <a:r>
              <a:rPr lang="en-US" b="1" dirty="0"/>
              <a:t>According to the arrangement of cylinder:</a:t>
            </a:r>
          </a:p>
          <a:p>
            <a:pPr marL="514350" indent="-514350">
              <a:buFont typeface="+mj-lt"/>
              <a:buAutoNum type="arabicParenR"/>
            </a:pPr>
            <a:r>
              <a:rPr lang="en-US" dirty="0"/>
              <a:t>Vertical engine </a:t>
            </a:r>
          </a:p>
          <a:p>
            <a:pPr marL="514350" indent="-514350">
              <a:buFont typeface="+mj-lt"/>
              <a:buAutoNum type="arabicParenR"/>
            </a:pPr>
            <a:r>
              <a:rPr lang="en-US" dirty="0"/>
              <a:t>Horizontal engine </a:t>
            </a:r>
          </a:p>
          <a:p>
            <a:pPr marL="514350" indent="-514350">
              <a:buFont typeface="+mj-lt"/>
              <a:buAutoNum type="arabicParenR"/>
            </a:pPr>
            <a:r>
              <a:rPr lang="en-US" dirty="0"/>
              <a:t>Radial engine </a:t>
            </a:r>
          </a:p>
          <a:p>
            <a:endParaRPr lang="en-US" dirty="0"/>
          </a:p>
          <a:p>
            <a:endParaRPr lang="en-US" dirty="0"/>
          </a:p>
        </p:txBody>
      </p:sp>
    </p:spTree>
    <p:extLst>
      <p:ext uri="{BB962C8B-B14F-4D97-AF65-F5344CB8AC3E}">
        <p14:creationId xmlns:p14="http://schemas.microsoft.com/office/powerpoint/2010/main" val="1595358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0FBDFD-A2C0-47A9-9C36-CCCFFE548B4D}"/>
              </a:ext>
            </a:extLst>
          </p:cNvPr>
          <p:cNvSpPr>
            <a:spLocks noGrp="1"/>
          </p:cNvSpPr>
          <p:nvPr>
            <p:ph idx="1"/>
          </p:nvPr>
        </p:nvSpPr>
        <p:spPr>
          <a:xfrm>
            <a:off x="912844" y="258082"/>
            <a:ext cx="10515600" cy="4351338"/>
          </a:xfrm>
        </p:spPr>
        <p:txBody>
          <a:bodyPr>
            <a:normAutofit/>
          </a:bodyPr>
          <a:lstStyle/>
          <a:p>
            <a:r>
              <a:rPr lang="en-US" dirty="0"/>
              <a:t>In the previous lectures, we applied the first law of thermodynamics, or the conservation of energy principle, to processes involving closed and open systems.</a:t>
            </a:r>
          </a:p>
          <a:p>
            <a:r>
              <a:rPr lang="en-US" dirty="0"/>
              <a:t>As pointed out repeatedly in those lectures, energy is a conserved property, and no process is known to have taken place in violation of the first law of thermodynamics. </a:t>
            </a:r>
          </a:p>
          <a:p>
            <a:r>
              <a:rPr lang="en-US" dirty="0"/>
              <a:t>Therefore, it is reasonable to conclude that a process must satisfy the first law to occur. </a:t>
            </a:r>
          </a:p>
          <a:p>
            <a:r>
              <a:rPr lang="en-US" dirty="0"/>
              <a:t>However, satisfying the first law alone does not ensure that the process will actually take place.</a:t>
            </a:r>
          </a:p>
          <a:p>
            <a:endParaRPr lang="en-US" dirty="0"/>
          </a:p>
        </p:txBody>
      </p:sp>
    </p:spTree>
    <p:extLst>
      <p:ext uri="{BB962C8B-B14F-4D97-AF65-F5344CB8AC3E}">
        <p14:creationId xmlns:p14="http://schemas.microsoft.com/office/powerpoint/2010/main" val="508798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2FF8E-1239-4C96-814B-1BE427F821E4}"/>
              </a:ext>
            </a:extLst>
          </p:cNvPr>
          <p:cNvSpPr>
            <a:spLocks noGrp="1"/>
          </p:cNvSpPr>
          <p:nvPr>
            <p:ph type="title"/>
          </p:nvPr>
        </p:nvSpPr>
        <p:spPr>
          <a:xfrm>
            <a:off x="838200" y="105129"/>
            <a:ext cx="10515600" cy="575908"/>
          </a:xfrm>
        </p:spPr>
        <p:txBody>
          <a:bodyPr>
            <a:normAutofit/>
          </a:bodyPr>
          <a:lstStyle/>
          <a:p>
            <a:r>
              <a:rPr lang="en-US" sz="2800" b="1" dirty="0">
                <a:latin typeface="+mn-lt"/>
                <a:ea typeface="+mn-ea"/>
                <a:cs typeface="+mn-cs"/>
              </a:rPr>
              <a:t>External Combustion Engines</a:t>
            </a:r>
          </a:p>
        </p:txBody>
      </p:sp>
      <p:sp>
        <p:nvSpPr>
          <p:cNvPr id="3" name="Content Placeholder 2">
            <a:extLst>
              <a:ext uri="{FF2B5EF4-FFF2-40B4-BE49-F238E27FC236}">
                <a16:creationId xmlns:a16="http://schemas.microsoft.com/office/drawing/2014/main" id="{B0C9B943-AD5C-424F-9AEF-D9FD0422A98D}"/>
              </a:ext>
            </a:extLst>
          </p:cNvPr>
          <p:cNvSpPr>
            <a:spLocks noGrp="1"/>
          </p:cNvSpPr>
          <p:nvPr>
            <p:ph idx="1"/>
          </p:nvPr>
        </p:nvSpPr>
        <p:spPr>
          <a:xfrm>
            <a:off x="696157" y="857958"/>
            <a:ext cx="10515600" cy="5383043"/>
          </a:xfrm>
        </p:spPr>
        <p:txBody>
          <a:bodyPr/>
          <a:lstStyle/>
          <a:p>
            <a:r>
              <a:rPr lang="en-US" dirty="0"/>
              <a:t>An external combustion engine is a heat engine in which the combustion of a fuel takes place outside the cylinder.</a:t>
            </a:r>
          </a:p>
          <a:p>
            <a:r>
              <a:rPr lang="en-US" b="1" dirty="0"/>
              <a:t>For example: </a:t>
            </a:r>
            <a:r>
              <a:rPr lang="en-US" dirty="0"/>
              <a:t>Steam engines</a:t>
            </a:r>
          </a:p>
          <a:p>
            <a:r>
              <a:rPr lang="en-US" dirty="0"/>
              <a:t>In steam engines the fuel, fed into the cylinder, is in the form of steam which is already heated (or superheated) and is ready for working in the cycle of engines. </a:t>
            </a:r>
          </a:p>
          <a:p>
            <a:r>
              <a:rPr lang="en-US" dirty="0"/>
              <a:t>External combustion engines are no longer used in transportation, as mobile designs are not efficient enough, but they continue to be used in power plants.</a:t>
            </a:r>
          </a:p>
          <a:p>
            <a:r>
              <a:rPr lang="en-US" dirty="0"/>
              <a:t>For example, a natural gas power plant boils water into steam to turn a turbine, creating electricity. </a:t>
            </a:r>
          </a:p>
        </p:txBody>
      </p:sp>
    </p:spTree>
    <p:extLst>
      <p:ext uri="{BB962C8B-B14F-4D97-AF65-F5344CB8AC3E}">
        <p14:creationId xmlns:p14="http://schemas.microsoft.com/office/powerpoint/2010/main" val="36775401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2581DC-4418-43A8-A27F-1981DE471E1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17597" y="422953"/>
            <a:ext cx="5953125"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389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09B660D-13D4-4C60-80B5-A20A31CD2382}"/>
              </a:ext>
            </a:extLst>
          </p:cNvPr>
          <p:cNvSpPr>
            <a:spLocks noGrp="1"/>
          </p:cNvSpPr>
          <p:nvPr>
            <p:ph type="title"/>
          </p:nvPr>
        </p:nvSpPr>
        <p:spPr>
          <a:xfrm>
            <a:off x="762000" y="-114268"/>
            <a:ext cx="10515600" cy="922136"/>
          </a:xfrm>
        </p:spPr>
        <p:txBody>
          <a:bodyPr/>
          <a:lstStyle/>
          <a:p>
            <a:r>
              <a:rPr lang="en-US" sz="2800" b="1" dirty="0">
                <a:latin typeface="+mn-lt"/>
                <a:ea typeface="+mn-ea"/>
                <a:cs typeface="+mn-cs"/>
              </a:rPr>
              <a:t>Comparison</a:t>
            </a:r>
            <a:r>
              <a:rPr lang="en-US" dirty="0"/>
              <a:t> </a:t>
            </a:r>
          </a:p>
        </p:txBody>
      </p:sp>
      <p:sp>
        <p:nvSpPr>
          <p:cNvPr id="5" name="Content Placeholder 4">
            <a:extLst>
              <a:ext uri="{FF2B5EF4-FFF2-40B4-BE49-F238E27FC236}">
                <a16:creationId xmlns:a16="http://schemas.microsoft.com/office/drawing/2014/main" id="{29259932-3775-40BC-B88E-20332D470384}"/>
              </a:ext>
            </a:extLst>
          </p:cNvPr>
          <p:cNvSpPr>
            <a:spLocks noGrp="1"/>
          </p:cNvSpPr>
          <p:nvPr>
            <p:ph sz="half" idx="1"/>
          </p:nvPr>
        </p:nvSpPr>
        <p:spPr>
          <a:xfrm>
            <a:off x="838200" y="745724"/>
            <a:ext cx="5181600" cy="5431239"/>
          </a:xfrm>
        </p:spPr>
        <p:txBody>
          <a:bodyPr>
            <a:normAutofit/>
          </a:bodyPr>
          <a:lstStyle/>
          <a:p>
            <a:r>
              <a:rPr lang="en-US" sz="2000" b="1" dirty="0"/>
              <a:t>Steam engines </a:t>
            </a:r>
          </a:p>
          <a:p>
            <a:r>
              <a:rPr lang="en-US" sz="2000" dirty="0"/>
              <a:t>Fuel is burnt outside the engine cylinder </a:t>
            </a:r>
          </a:p>
          <a:p>
            <a:r>
              <a:rPr lang="en-US" sz="2000" dirty="0"/>
              <a:t>Working pressure and temperature inside the engine cylinder is low </a:t>
            </a:r>
          </a:p>
          <a:p>
            <a:r>
              <a:rPr lang="en-US" sz="2000" dirty="0"/>
              <a:t>Because of low pressure and temperature ordinary alloys are used for the manufacture of cylinder and its parts</a:t>
            </a:r>
          </a:p>
          <a:p>
            <a:r>
              <a:rPr lang="en-US" sz="2000" dirty="0"/>
              <a:t>A steam engine requires a boiler and other components to transfer the energy, thus it is heavy and cumbersome</a:t>
            </a:r>
          </a:p>
          <a:p>
            <a:r>
              <a:rPr lang="en-US" sz="2000" dirty="0"/>
              <a:t>The steam engine have efficiency about 15-20%</a:t>
            </a:r>
          </a:p>
          <a:p>
            <a:r>
              <a:rPr lang="en-US" sz="2000" dirty="0"/>
              <a:t>It can not be started instantaneously</a:t>
            </a:r>
          </a:p>
        </p:txBody>
      </p:sp>
      <p:sp>
        <p:nvSpPr>
          <p:cNvPr id="6" name="Content Placeholder 5">
            <a:extLst>
              <a:ext uri="{FF2B5EF4-FFF2-40B4-BE49-F238E27FC236}">
                <a16:creationId xmlns:a16="http://schemas.microsoft.com/office/drawing/2014/main" id="{5CFF5C5C-C7D6-4639-8918-A767393A7689}"/>
              </a:ext>
            </a:extLst>
          </p:cNvPr>
          <p:cNvSpPr>
            <a:spLocks noGrp="1"/>
          </p:cNvSpPr>
          <p:nvPr>
            <p:ph sz="half" idx="2"/>
          </p:nvPr>
        </p:nvSpPr>
        <p:spPr>
          <a:xfrm>
            <a:off x="6172200" y="745724"/>
            <a:ext cx="5181600" cy="5431239"/>
          </a:xfrm>
        </p:spPr>
        <p:txBody>
          <a:bodyPr/>
          <a:lstStyle/>
          <a:p>
            <a:r>
              <a:rPr lang="en-US" sz="2000" b="1" dirty="0"/>
              <a:t>IC engines</a:t>
            </a:r>
          </a:p>
          <a:p>
            <a:r>
              <a:rPr lang="en-US" sz="1800" dirty="0"/>
              <a:t> </a:t>
            </a:r>
            <a:r>
              <a:rPr lang="en-US" sz="2000" dirty="0"/>
              <a:t>Fuel is burnt inside the engine cylinder </a:t>
            </a:r>
          </a:p>
          <a:p>
            <a:r>
              <a:rPr lang="en-US" sz="2000" dirty="0"/>
              <a:t>Working pressure and temperature inside the engine cylinder is high</a:t>
            </a:r>
          </a:p>
          <a:p>
            <a:r>
              <a:rPr lang="en-US" sz="2000" dirty="0"/>
              <a:t> Because of high pressure and temperature special alloys are used for the manufacture of cylinder and its parts</a:t>
            </a:r>
          </a:p>
          <a:p>
            <a:r>
              <a:rPr lang="en-US" sz="2000" dirty="0"/>
              <a:t>An IC engine does not require a boiler and other components to transfer the energy, thus it is light and compact</a:t>
            </a:r>
          </a:p>
          <a:p>
            <a:r>
              <a:rPr lang="en-US" sz="2000" dirty="0"/>
              <a:t>The IC engine have efficiency about 35-40%</a:t>
            </a:r>
          </a:p>
          <a:p>
            <a:endParaRPr lang="en-US" sz="2000" dirty="0"/>
          </a:p>
          <a:p>
            <a:r>
              <a:rPr lang="en-US" sz="2000" dirty="0"/>
              <a:t>It can be started instantaneously</a:t>
            </a:r>
          </a:p>
          <a:p>
            <a:endParaRPr lang="en-US" sz="1800" dirty="0"/>
          </a:p>
          <a:p>
            <a:endParaRPr lang="en-US" sz="1800" dirty="0"/>
          </a:p>
          <a:p>
            <a:endParaRPr lang="en-US" sz="1800" dirty="0"/>
          </a:p>
          <a:p>
            <a:endParaRPr lang="en-US" sz="1800" dirty="0"/>
          </a:p>
          <a:p>
            <a:endParaRPr lang="en-US" dirty="0"/>
          </a:p>
        </p:txBody>
      </p:sp>
    </p:spTree>
    <p:extLst>
      <p:ext uri="{BB962C8B-B14F-4D97-AF65-F5344CB8AC3E}">
        <p14:creationId xmlns:p14="http://schemas.microsoft.com/office/powerpoint/2010/main" val="860585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2903E9-EBFF-4439-AC3C-B8809B770DCC}"/>
              </a:ext>
            </a:extLst>
          </p:cNvPr>
          <p:cNvSpPr>
            <a:spLocks noGrp="1"/>
          </p:cNvSpPr>
          <p:nvPr>
            <p:ph idx="1"/>
          </p:nvPr>
        </p:nvSpPr>
        <p:spPr>
          <a:xfrm>
            <a:off x="634012" y="201010"/>
            <a:ext cx="11244309" cy="6190911"/>
          </a:xfrm>
        </p:spPr>
        <p:txBody>
          <a:bodyPr>
            <a:normAutofit/>
          </a:bodyPr>
          <a:lstStyle/>
          <a:p>
            <a:r>
              <a:rPr lang="en-US" dirty="0"/>
              <a:t>The term </a:t>
            </a:r>
            <a:r>
              <a:rPr lang="en-US" i="1" dirty="0"/>
              <a:t>heat engine </a:t>
            </a:r>
            <a:r>
              <a:rPr lang="en-US" dirty="0"/>
              <a:t>is often used in a broader sense to include work producing devices that do not operate in a thermodynamic cycle. </a:t>
            </a:r>
          </a:p>
          <a:p>
            <a:r>
              <a:rPr lang="en-US" dirty="0"/>
              <a:t>Engines that involve internal combustion such as gas turbines and car engines fall into this category. </a:t>
            </a:r>
          </a:p>
          <a:p>
            <a:r>
              <a:rPr lang="en-US" dirty="0"/>
              <a:t>These devices operate in a mechanical cycle but not in a thermodynamic cycle since the working fluid (the combustion gases) does not undergo a complete cycle. </a:t>
            </a:r>
          </a:p>
          <a:p>
            <a:r>
              <a:rPr lang="en-US" dirty="0"/>
              <a:t>Instead of being cooled to the initial temperature, the exhaust gases are purged and replaced by fresh air-and-fuel mixture at the end of the cycle.</a:t>
            </a:r>
          </a:p>
        </p:txBody>
      </p:sp>
    </p:spTree>
    <p:extLst>
      <p:ext uri="{BB962C8B-B14F-4D97-AF65-F5344CB8AC3E}">
        <p14:creationId xmlns:p14="http://schemas.microsoft.com/office/powerpoint/2010/main" val="2476561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3BD7D5-4AB2-458C-8B72-B32FADCFE1B2}"/>
              </a:ext>
            </a:extLst>
          </p:cNvPr>
          <p:cNvPicPr>
            <a:picLocks noChangeAspect="1"/>
          </p:cNvPicPr>
          <p:nvPr/>
        </p:nvPicPr>
        <p:blipFill>
          <a:blip r:embed="rId2"/>
          <a:stretch>
            <a:fillRect/>
          </a:stretch>
        </p:blipFill>
        <p:spPr>
          <a:xfrm>
            <a:off x="5958581" y="197344"/>
            <a:ext cx="6134100" cy="5753100"/>
          </a:xfrm>
          <a:prstGeom prst="rect">
            <a:avLst/>
          </a:prstGeom>
        </p:spPr>
      </p:pic>
      <p:sp>
        <p:nvSpPr>
          <p:cNvPr id="3" name="Content Placeholder 2">
            <a:extLst>
              <a:ext uri="{FF2B5EF4-FFF2-40B4-BE49-F238E27FC236}">
                <a16:creationId xmlns:a16="http://schemas.microsoft.com/office/drawing/2014/main" id="{82645848-DE2D-4A29-A5EE-9020DEE497C9}"/>
              </a:ext>
            </a:extLst>
          </p:cNvPr>
          <p:cNvSpPr>
            <a:spLocks noGrp="1"/>
          </p:cNvSpPr>
          <p:nvPr>
            <p:ph idx="1"/>
          </p:nvPr>
        </p:nvSpPr>
        <p:spPr>
          <a:xfrm>
            <a:off x="490310" y="376335"/>
            <a:ext cx="6134100" cy="6108441"/>
          </a:xfrm>
        </p:spPr>
        <p:txBody>
          <a:bodyPr>
            <a:normAutofit/>
          </a:bodyPr>
          <a:lstStyle/>
          <a:p>
            <a:r>
              <a:rPr lang="en-US" dirty="0"/>
              <a:t>The work-producing device that best fits into the definition of a heat engine is the </a:t>
            </a:r>
            <a:r>
              <a:rPr lang="en-US" i="1" dirty="0"/>
              <a:t>steam power plant</a:t>
            </a:r>
            <a:r>
              <a:rPr lang="en-US" dirty="0"/>
              <a:t>, which is an external-combustion engine.</a:t>
            </a:r>
          </a:p>
          <a:p>
            <a:r>
              <a:rPr lang="en-US" dirty="0"/>
              <a:t>That is, combustion takes place outside the engine, and the thermal energy released during this process is transferred to the steam as heat. </a:t>
            </a:r>
          </a:p>
          <a:p>
            <a:r>
              <a:rPr lang="en-US" dirty="0"/>
              <a:t>The schematic of a basic steam power plant is shown in Fig. 6–10.</a:t>
            </a:r>
          </a:p>
        </p:txBody>
      </p:sp>
    </p:spTree>
    <p:extLst>
      <p:ext uri="{BB962C8B-B14F-4D97-AF65-F5344CB8AC3E}">
        <p14:creationId xmlns:p14="http://schemas.microsoft.com/office/powerpoint/2010/main" val="760834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3BD7D5-4AB2-458C-8B72-B32FADCFE1B2}"/>
              </a:ext>
            </a:extLst>
          </p:cNvPr>
          <p:cNvPicPr>
            <a:picLocks noChangeAspect="1"/>
          </p:cNvPicPr>
          <p:nvPr/>
        </p:nvPicPr>
        <p:blipFill>
          <a:blip r:embed="rId2"/>
          <a:stretch>
            <a:fillRect/>
          </a:stretch>
        </p:blipFill>
        <p:spPr>
          <a:xfrm>
            <a:off x="5958581" y="197344"/>
            <a:ext cx="6134100" cy="5753100"/>
          </a:xfrm>
          <a:prstGeom prst="rect">
            <a:avLst/>
          </a:prstGeom>
        </p:spPr>
      </p:pic>
      <p:sp>
        <p:nvSpPr>
          <p:cNvPr id="3" name="Content Placeholder 2">
            <a:extLst>
              <a:ext uri="{FF2B5EF4-FFF2-40B4-BE49-F238E27FC236}">
                <a16:creationId xmlns:a16="http://schemas.microsoft.com/office/drawing/2014/main" id="{82645848-DE2D-4A29-A5EE-9020DEE497C9}"/>
              </a:ext>
            </a:extLst>
          </p:cNvPr>
          <p:cNvSpPr>
            <a:spLocks noGrp="1"/>
          </p:cNvSpPr>
          <p:nvPr>
            <p:ph idx="1"/>
          </p:nvPr>
        </p:nvSpPr>
        <p:spPr>
          <a:xfrm>
            <a:off x="490310" y="376335"/>
            <a:ext cx="6134100" cy="6108441"/>
          </a:xfrm>
        </p:spPr>
        <p:txBody>
          <a:bodyPr>
            <a:normAutofit fontScale="92500" lnSpcReduction="20000"/>
          </a:bodyPr>
          <a:lstStyle/>
          <a:p>
            <a:r>
              <a:rPr lang="en-US" dirty="0"/>
              <a:t>The various quantities shown on this figure are as follows:</a:t>
            </a:r>
          </a:p>
          <a:p>
            <a:r>
              <a:rPr lang="en-US" i="1" dirty="0"/>
              <a:t>Q</a:t>
            </a:r>
            <a:r>
              <a:rPr lang="en-US" baseline="-25000" dirty="0"/>
              <a:t>in</a:t>
            </a:r>
            <a:r>
              <a:rPr lang="en-US" dirty="0"/>
              <a:t>  amount of heat supplied to steam in boiler from a high-temperature source (furnace)</a:t>
            </a:r>
          </a:p>
          <a:p>
            <a:r>
              <a:rPr lang="en-US" i="1" dirty="0"/>
              <a:t>Q</a:t>
            </a:r>
            <a:r>
              <a:rPr lang="en-US" baseline="-25000" dirty="0"/>
              <a:t>out</a:t>
            </a:r>
            <a:r>
              <a:rPr lang="en-US" dirty="0"/>
              <a:t>  amount of heat rejected from steam in condenser to a low temperature sink (the atmosphere, a river, etc.)</a:t>
            </a:r>
          </a:p>
          <a:p>
            <a:r>
              <a:rPr lang="en-US" i="1" dirty="0" err="1"/>
              <a:t>W</a:t>
            </a:r>
            <a:r>
              <a:rPr lang="en-US" baseline="-25000" dirty="0" err="1"/>
              <a:t>out</a:t>
            </a:r>
            <a:r>
              <a:rPr lang="en-US" dirty="0"/>
              <a:t>  amount of work delivered by steam as it expands in turbine</a:t>
            </a:r>
          </a:p>
          <a:p>
            <a:r>
              <a:rPr lang="en-US" i="1" dirty="0"/>
              <a:t>W</a:t>
            </a:r>
            <a:r>
              <a:rPr lang="en-US" baseline="-25000" dirty="0"/>
              <a:t>in</a:t>
            </a:r>
            <a:r>
              <a:rPr lang="en-US" dirty="0"/>
              <a:t>  amount of work required to compress water to boiler pressure</a:t>
            </a:r>
          </a:p>
          <a:p>
            <a:r>
              <a:rPr lang="en-US" dirty="0"/>
              <a:t>Notice that the directions of the heat and work interactions are indicated by the subscripts </a:t>
            </a:r>
            <a:r>
              <a:rPr lang="en-US" i="1" dirty="0"/>
              <a:t>in </a:t>
            </a:r>
            <a:r>
              <a:rPr lang="en-US" dirty="0"/>
              <a:t>and </a:t>
            </a:r>
            <a:r>
              <a:rPr lang="en-US" i="1" dirty="0"/>
              <a:t>out</a:t>
            </a:r>
            <a:r>
              <a:rPr lang="en-US" dirty="0"/>
              <a:t>. Therefore, all four of the described quantities are always </a:t>
            </a:r>
            <a:r>
              <a:rPr lang="en-US" i="1" dirty="0"/>
              <a:t>positive</a:t>
            </a:r>
            <a:r>
              <a:rPr lang="en-US" dirty="0"/>
              <a:t>.</a:t>
            </a:r>
          </a:p>
        </p:txBody>
      </p:sp>
    </p:spTree>
    <p:extLst>
      <p:ext uri="{BB962C8B-B14F-4D97-AF65-F5344CB8AC3E}">
        <p14:creationId xmlns:p14="http://schemas.microsoft.com/office/powerpoint/2010/main" val="2105967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45848-DE2D-4A29-A5EE-9020DEE497C9}"/>
              </a:ext>
            </a:extLst>
          </p:cNvPr>
          <p:cNvSpPr>
            <a:spLocks noGrp="1"/>
          </p:cNvSpPr>
          <p:nvPr>
            <p:ph idx="1"/>
          </p:nvPr>
        </p:nvSpPr>
        <p:spPr>
          <a:xfrm>
            <a:off x="490310" y="376335"/>
            <a:ext cx="6134100" cy="6108441"/>
          </a:xfrm>
        </p:spPr>
        <p:txBody>
          <a:bodyPr>
            <a:normAutofit/>
          </a:bodyPr>
          <a:lstStyle/>
          <a:p>
            <a:r>
              <a:rPr lang="en-US" dirty="0"/>
              <a:t>The net work output of this power plant is simply the difference between the total work output of the plant and the total work input (Fig. 6–11):</a:t>
            </a:r>
          </a:p>
          <a:p>
            <a:endParaRPr lang="en-US" dirty="0"/>
          </a:p>
          <a:p>
            <a:endParaRPr lang="en-US" dirty="0"/>
          </a:p>
          <a:p>
            <a:r>
              <a:rPr lang="en-US" dirty="0"/>
              <a:t>The four components of the steam power plant involve mass flow in and out, and therefore they should be treated as open systems.</a:t>
            </a:r>
          </a:p>
        </p:txBody>
      </p:sp>
      <p:pic>
        <p:nvPicPr>
          <p:cNvPr id="2" name="Picture 1">
            <a:extLst>
              <a:ext uri="{FF2B5EF4-FFF2-40B4-BE49-F238E27FC236}">
                <a16:creationId xmlns:a16="http://schemas.microsoft.com/office/drawing/2014/main" id="{E1EDA82B-1B7E-4BD4-BADE-711B79FF4C63}"/>
              </a:ext>
            </a:extLst>
          </p:cNvPr>
          <p:cNvPicPr>
            <a:picLocks noChangeAspect="1"/>
          </p:cNvPicPr>
          <p:nvPr/>
        </p:nvPicPr>
        <p:blipFill>
          <a:blip r:embed="rId2"/>
          <a:stretch>
            <a:fillRect/>
          </a:stretch>
        </p:blipFill>
        <p:spPr>
          <a:xfrm>
            <a:off x="8155203" y="247650"/>
            <a:ext cx="3800475" cy="3181350"/>
          </a:xfrm>
          <a:prstGeom prst="rect">
            <a:avLst/>
          </a:prstGeom>
        </p:spPr>
      </p:pic>
      <p:pic>
        <p:nvPicPr>
          <p:cNvPr id="5" name="Picture 4">
            <a:extLst>
              <a:ext uri="{FF2B5EF4-FFF2-40B4-BE49-F238E27FC236}">
                <a16:creationId xmlns:a16="http://schemas.microsoft.com/office/drawing/2014/main" id="{70F8AA9C-7715-4A2A-AA5A-8AED5A416D54}"/>
              </a:ext>
            </a:extLst>
          </p:cNvPr>
          <p:cNvPicPr>
            <a:picLocks noChangeAspect="1"/>
          </p:cNvPicPr>
          <p:nvPr/>
        </p:nvPicPr>
        <p:blipFill>
          <a:blip r:embed="rId3"/>
          <a:stretch>
            <a:fillRect/>
          </a:stretch>
        </p:blipFill>
        <p:spPr>
          <a:xfrm>
            <a:off x="645367" y="2081212"/>
            <a:ext cx="5638800" cy="866775"/>
          </a:xfrm>
          <a:prstGeom prst="rect">
            <a:avLst/>
          </a:prstGeom>
        </p:spPr>
      </p:pic>
    </p:spTree>
    <p:extLst>
      <p:ext uri="{BB962C8B-B14F-4D97-AF65-F5344CB8AC3E}">
        <p14:creationId xmlns:p14="http://schemas.microsoft.com/office/powerpoint/2010/main" val="6140423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85DCC6-9DC6-424B-8E17-8A4D94CE5DFB}"/>
              </a:ext>
            </a:extLst>
          </p:cNvPr>
          <p:cNvPicPr>
            <a:picLocks noChangeAspect="1"/>
          </p:cNvPicPr>
          <p:nvPr/>
        </p:nvPicPr>
        <p:blipFill>
          <a:blip r:embed="rId2"/>
          <a:stretch>
            <a:fillRect/>
          </a:stretch>
        </p:blipFill>
        <p:spPr>
          <a:xfrm>
            <a:off x="5958581" y="197344"/>
            <a:ext cx="6134100" cy="5753100"/>
          </a:xfrm>
          <a:prstGeom prst="rect">
            <a:avLst/>
          </a:prstGeom>
        </p:spPr>
      </p:pic>
      <p:sp>
        <p:nvSpPr>
          <p:cNvPr id="3" name="Content Placeholder 2">
            <a:extLst>
              <a:ext uri="{FF2B5EF4-FFF2-40B4-BE49-F238E27FC236}">
                <a16:creationId xmlns:a16="http://schemas.microsoft.com/office/drawing/2014/main" id="{82645848-DE2D-4A29-A5EE-9020DEE497C9}"/>
              </a:ext>
            </a:extLst>
          </p:cNvPr>
          <p:cNvSpPr>
            <a:spLocks noGrp="1"/>
          </p:cNvSpPr>
          <p:nvPr>
            <p:ph idx="1"/>
          </p:nvPr>
        </p:nvSpPr>
        <p:spPr>
          <a:xfrm>
            <a:off x="490310" y="376335"/>
            <a:ext cx="6059780" cy="5082073"/>
          </a:xfrm>
        </p:spPr>
        <p:txBody>
          <a:bodyPr>
            <a:normAutofit fontScale="92500"/>
          </a:bodyPr>
          <a:lstStyle/>
          <a:p>
            <a:r>
              <a:rPr lang="en-US" dirty="0"/>
              <a:t>These components, together with the connecting pipes, however, always contain the same fluid (not counting the steam that may leak out, of course). </a:t>
            </a:r>
          </a:p>
          <a:p>
            <a:r>
              <a:rPr lang="en-US" dirty="0"/>
              <a:t>No mass enters or leaves this combination system, which is indicated by the shaded area on Fig. 6–10; thus, it can be analyzed as a closed system.</a:t>
            </a:r>
          </a:p>
          <a:p>
            <a:r>
              <a:rPr lang="en-US" dirty="0"/>
              <a:t>For a closed system undergoing a cycle, the change in internal energy </a:t>
            </a:r>
            <a:r>
              <a:rPr lang="en-US" i="1" dirty="0"/>
              <a:t>U </a:t>
            </a:r>
            <a:r>
              <a:rPr lang="en-US" dirty="0"/>
              <a:t>is zero, therefore the net work output of the system is also equal to the net heat transfer to the system:</a:t>
            </a:r>
          </a:p>
        </p:txBody>
      </p:sp>
      <p:pic>
        <p:nvPicPr>
          <p:cNvPr id="4" name="Picture 3">
            <a:extLst>
              <a:ext uri="{FF2B5EF4-FFF2-40B4-BE49-F238E27FC236}">
                <a16:creationId xmlns:a16="http://schemas.microsoft.com/office/drawing/2014/main" id="{BFCA93E9-603C-45E5-8DC6-17B46C3B33AE}"/>
              </a:ext>
            </a:extLst>
          </p:cNvPr>
          <p:cNvPicPr>
            <a:picLocks noChangeAspect="1"/>
          </p:cNvPicPr>
          <p:nvPr/>
        </p:nvPicPr>
        <p:blipFill>
          <a:blip r:embed="rId3"/>
          <a:stretch>
            <a:fillRect/>
          </a:stretch>
        </p:blipFill>
        <p:spPr>
          <a:xfrm>
            <a:off x="206624" y="6016996"/>
            <a:ext cx="5174909" cy="736907"/>
          </a:xfrm>
          <a:prstGeom prst="rect">
            <a:avLst/>
          </a:prstGeom>
        </p:spPr>
      </p:pic>
      <p:sp>
        <p:nvSpPr>
          <p:cNvPr id="2" name="TextBox 1">
            <a:extLst>
              <a:ext uri="{FF2B5EF4-FFF2-40B4-BE49-F238E27FC236}">
                <a16:creationId xmlns:a16="http://schemas.microsoft.com/office/drawing/2014/main" id="{B433C645-05A2-477C-9EAD-36EB22B5D4EE}"/>
              </a:ext>
            </a:extLst>
          </p:cNvPr>
          <p:cNvSpPr txBox="1"/>
          <p:nvPr/>
        </p:nvSpPr>
        <p:spPr>
          <a:xfrm>
            <a:off x="5599035" y="6109602"/>
            <a:ext cx="1211434" cy="461665"/>
          </a:xfrm>
          <a:prstGeom prst="rect">
            <a:avLst/>
          </a:prstGeom>
          <a:noFill/>
        </p:spPr>
        <p:txBody>
          <a:bodyPr wrap="square" rtlCol="0">
            <a:spAutoFit/>
          </a:bodyPr>
          <a:lstStyle/>
          <a:p>
            <a:r>
              <a:rPr lang="en-US" sz="2400" dirty="0"/>
              <a:t>Eq 6.2</a:t>
            </a:r>
          </a:p>
        </p:txBody>
      </p:sp>
    </p:spTree>
    <p:extLst>
      <p:ext uri="{BB962C8B-B14F-4D97-AF65-F5344CB8AC3E}">
        <p14:creationId xmlns:p14="http://schemas.microsoft.com/office/powerpoint/2010/main" val="17322164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97ECF4-F8E7-469F-944D-8474DFDE2AAE}"/>
              </a:ext>
            </a:extLst>
          </p:cNvPr>
          <p:cNvPicPr>
            <a:picLocks noChangeAspect="1"/>
          </p:cNvPicPr>
          <p:nvPr/>
        </p:nvPicPr>
        <p:blipFill>
          <a:blip r:embed="rId2"/>
          <a:stretch>
            <a:fillRect/>
          </a:stretch>
        </p:blipFill>
        <p:spPr>
          <a:xfrm>
            <a:off x="8380987" y="423939"/>
            <a:ext cx="3811013" cy="5753024"/>
          </a:xfrm>
          <a:prstGeom prst="rect">
            <a:avLst/>
          </a:prstGeom>
        </p:spPr>
      </p:pic>
      <p:sp>
        <p:nvSpPr>
          <p:cNvPr id="2" name="Title 1">
            <a:extLst>
              <a:ext uri="{FF2B5EF4-FFF2-40B4-BE49-F238E27FC236}">
                <a16:creationId xmlns:a16="http://schemas.microsoft.com/office/drawing/2014/main" id="{F773A593-60E2-4038-9900-85269533B8E4}"/>
              </a:ext>
            </a:extLst>
          </p:cNvPr>
          <p:cNvSpPr>
            <a:spLocks noGrp="1"/>
          </p:cNvSpPr>
          <p:nvPr>
            <p:ph type="title"/>
          </p:nvPr>
        </p:nvSpPr>
        <p:spPr>
          <a:xfrm>
            <a:off x="838200" y="1"/>
            <a:ext cx="10515600" cy="976544"/>
          </a:xfrm>
        </p:spPr>
        <p:txBody>
          <a:bodyPr>
            <a:normAutofit/>
          </a:bodyPr>
          <a:lstStyle/>
          <a:p>
            <a:r>
              <a:rPr lang="en-US" sz="2800" b="1" dirty="0">
                <a:latin typeface="+mn-lt"/>
              </a:rPr>
              <a:t>Thermal Efficiency</a:t>
            </a:r>
            <a:endParaRPr lang="en-US" sz="2800" dirty="0">
              <a:latin typeface="+mn-lt"/>
            </a:endParaRPr>
          </a:p>
        </p:txBody>
      </p:sp>
      <p:sp>
        <p:nvSpPr>
          <p:cNvPr id="3" name="Content Placeholder 2">
            <a:extLst>
              <a:ext uri="{FF2B5EF4-FFF2-40B4-BE49-F238E27FC236}">
                <a16:creationId xmlns:a16="http://schemas.microsoft.com/office/drawing/2014/main" id="{9EB8C4B1-46F0-4984-A5A5-D7301A6ED5A4}"/>
              </a:ext>
            </a:extLst>
          </p:cNvPr>
          <p:cNvSpPr>
            <a:spLocks noGrp="1"/>
          </p:cNvSpPr>
          <p:nvPr>
            <p:ph idx="1"/>
          </p:nvPr>
        </p:nvSpPr>
        <p:spPr>
          <a:xfrm>
            <a:off x="838200" y="887767"/>
            <a:ext cx="7533443" cy="5289196"/>
          </a:xfrm>
        </p:spPr>
        <p:txBody>
          <a:bodyPr>
            <a:normAutofit/>
          </a:bodyPr>
          <a:lstStyle/>
          <a:p>
            <a:r>
              <a:rPr lang="en-US" sz="2400" dirty="0"/>
              <a:t>In Eq. 6.2, Q</a:t>
            </a:r>
            <a:r>
              <a:rPr lang="en-US" sz="2400" baseline="-25000" dirty="0"/>
              <a:t>out</a:t>
            </a:r>
            <a:r>
              <a:rPr lang="en-US" sz="2400" dirty="0"/>
              <a:t> represents the magnitude of the energy wasted in order to complete the cycle. </a:t>
            </a:r>
          </a:p>
          <a:p>
            <a:r>
              <a:rPr lang="en-US" sz="2400" dirty="0"/>
              <a:t>But Q</a:t>
            </a:r>
            <a:r>
              <a:rPr lang="en-US" sz="2400" baseline="-25000" dirty="0"/>
              <a:t>out</a:t>
            </a:r>
            <a:r>
              <a:rPr lang="en-US" sz="2400" dirty="0"/>
              <a:t> is never zero; thus, the net work output of a heat engine is always less than the amount of heat input. </a:t>
            </a:r>
          </a:p>
          <a:p>
            <a:r>
              <a:rPr lang="en-US" sz="2400" dirty="0"/>
              <a:t>That is, only part of the heat transferred to the heat engine is converted to work. </a:t>
            </a:r>
          </a:p>
          <a:p>
            <a:r>
              <a:rPr lang="en-US" sz="2400" dirty="0"/>
              <a:t>The fraction of the heat input that is converted to net work output is a measure of the performance of a heat engine and is called the thermal efficiency (ƞ</a:t>
            </a:r>
            <a:r>
              <a:rPr lang="en-US" sz="2400" baseline="-25000" dirty="0"/>
              <a:t>th</a:t>
            </a:r>
            <a:r>
              <a:rPr lang="en-US" sz="2400" dirty="0"/>
              <a:t>)</a:t>
            </a:r>
          </a:p>
          <a:p>
            <a:r>
              <a:rPr lang="en-US" sz="2400" dirty="0"/>
              <a:t>The thermal efficiency of a heat engine can be expressed as</a:t>
            </a:r>
          </a:p>
          <a:p>
            <a:endParaRPr lang="en-US" sz="2400" dirty="0"/>
          </a:p>
        </p:txBody>
      </p:sp>
      <p:pic>
        <p:nvPicPr>
          <p:cNvPr id="4" name="Picture 3">
            <a:extLst>
              <a:ext uri="{FF2B5EF4-FFF2-40B4-BE49-F238E27FC236}">
                <a16:creationId xmlns:a16="http://schemas.microsoft.com/office/drawing/2014/main" id="{8AA8F8A4-9512-4D2D-B213-D9821A3E67BE}"/>
              </a:ext>
            </a:extLst>
          </p:cNvPr>
          <p:cNvPicPr>
            <a:picLocks noChangeAspect="1"/>
          </p:cNvPicPr>
          <p:nvPr/>
        </p:nvPicPr>
        <p:blipFill>
          <a:blip r:embed="rId3"/>
          <a:stretch>
            <a:fillRect/>
          </a:stretch>
        </p:blipFill>
        <p:spPr>
          <a:xfrm>
            <a:off x="879766" y="5176838"/>
            <a:ext cx="7315200" cy="1000125"/>
          </a:xfrm>
          <a:prstGeom prst="rect">
            <a:avLst/>
          </a:prstGeom>
        </p:spPr>
      </p:pic>
    </p:spTree>
    <p:extLst>
      <p:ext uri="{BB962C8B-B14F-4D97-AF65-F5344CB8AC3E}">
        <p14:creationId xmlns:p14="http://schemas.microsoft.com/office/powerpoint/2010/main" val="3379545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E16FA5C-083D-4F1B-B231-F2A9CC5CA1E7}"/>
              </a:ext>
            </a:extLst>
          </p:cNvPr>
          <p:cNvPicPr>
            <a:picLocks noGrp="1" noChangeAspect="1"/>
          </p:cNvPicPr>
          <p:nvPr>
            <p:ph idx="1"/>
          </p:nvPr>
        </p:nvPicPr>
        <p:blipFill>
          <a:blip r:embed="rId2"/>
          <a:stretch>
            <a:fillRect/>
          </a:stretch>
        </p:blipFill>
        <p:spPr>
          <a:xfrm>
            <a:off x="1917440" y="267899"/>
            <a:ext cx="7583973" cy="2493961"/>
          </a:xfrm>
          <a:prstGeom prst="rect">
            <a:avLst/>
          </a:prstGeom>
        </p:spPr>
      </p:pic>
    </p:spTree>
    <p:extLst>
      <p:ext uri="{BB962C8B-B14F-4D97-AF65-F5344CB8AC3E}">
        <p14:creationId xmlns:p14="http://schemas.microsoft.com/office/powerpoint/2010/main" val="2068946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1169" y="548231"/>
            <a:ext cx="2815989" cy="4275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Content Placeholder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063319" y="548231"/>
            <a:ext cx="3011371" cy="3413575"/>
          </a:xfrm>
          <a:prstGeom prst="rect">
            <a:avLst/>
          </a:prstGeom>
        </p:spPr>
      </p:pic>
      <p:pic>
        <p:nvPicPr>
          <p:cNvPr id="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752764" y="664343"/>
            <a:ext cx="266700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27790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3A9EF7-B4D5-48B5-BB4A-1F2EEA328D4F}"/>
              </a:ext>
            </a:extLst>
          </p:cNvPr>
          <p:cNvSpPr>
            <a:spLocks noGrp="1"/>
          </p:cNvSpPr>
          <p:nvPr>
            <p:ph idx="4294967295"/>
          </p:nvPr>
        </p:nvSpPr>
        <p:spPr>
          <a:xfrm>
            <a:off x="0" y="230188"/>
            <a:ext cx="7772400" cy="5946775"/>
          </a:xfrm>
        </p:spPr>
        <p:txBody>
          <a:bodyPr>
            <a:normAutofit/>
          </a:bodyPr>
          <a:lstStyle/>
          <a:p>
            <a:pPr marL="342900" indent="-342900"/>
            <a:r>
              <a:rPr lang="en-US" dirty="0"/>
              <a:t>Cyclic devices of practical interest such as heat engines, refrigerators, and heat pumps operate between a high-temperature reservoir at temperature </a:t>
            </a:r>
            <a:r>
              <a:rPr lang="en-US" i="1" dirty="0"/>
              <a:t>T</a:t>
            </a:r>
            <a:r>
              <a:rPr lang="en-US" i="1" baseline="-25000" dirty="0"/>
              <a:t>H</a:t>
            </a:r>
            <a:r>
              <a:rPr lang="en-US" i="1" dirty="0"/>
              <a:t> </a:t>
            </a:r>
            <a:r>
              <a:rPr lang="en-US" dirty="0"/>
              <a:t>and a low-temperature reservoir at temperature </a:t>
            </a:r>
            <a:r>
              <a:rPr lang="en-US" i="1" dirty="0"/>
              <a:t>T</a:t>
            </a:r>
            <a:r>
              <a:rPr lang="en-US" i="1" baseline="-25000" dirty="0"/>
              <a:t>L</a:t>
            </a:r>
            <a:r>
              <a:rPr lang="en-US" dirty="0"/>
              <a:t>. </a:t>
            </a:r>
          </a:p>
          <a:p>
            <a:pPr marL="342900" indent="-342900"/>
            <a:r>
              <a:rPr lang="en-US" dirty="0"/>
              <a:t>To bring uniformity to the treatment of heat engines, refrigerators, and heat pumps, we define these two quantities:</a:t>
            </a:r>
          </a:p>
          <a:p>
            <a:pPr marL="342900" indent="-342900"/>
            <a:r>
              <a:rPr lang="en-US" i="1" dirty="0"/>
              <a:t>Q</a:t>
            </a:r>
            <a:r>
              <a:rPr lang="en-US" i="1" baseline="-25000" dirty="0"/>
              <a:t>H</a:t>
            </a:r>
            <a:r>
              <a:rPr lang="en-US" i="1" dirty="0"/>
              <a:t> </a:t>
            </a:r>
            <a:r>
              <a:rPr lang="en-US" dirty="0"/>
              <a:t> magnitude of heat transfer between the cyclic device and the high temperature reservoir at temperature </a:t>
            </a:r>
            <a:r>
              <a:rPr lang="en-US" i="1" dirty="0"/>
              <a:t>T</a:t>
            </a:r>
            <a:r>
              <a:rPr lang="en-US" i="1" baseline="-25000" dirty="0"/>
              <a:t>H</a:t>
            </a:r>
          </a:p>
          <a:p>
            <a:pPr marL="342900" indent="-342900"/>
            <a:r>
              <a:rPr lang="en-US" i="1" dirty="0"/>
              <a:t>Q</a:t>
            </a:r>
            <a:r>
              <a:rPr lang="en-US" i="1" baseline="-25000" dirty="0"/>
              <a:t>L</a:t>
            </a:r>
            <a:r>
              <a:rPr lang="en-US" i="1" dirty="0"/>
              <a:t> </a:t>
            </a:r>
            <a:r>
              <a:rPr lang="en-US" dirty="0"/>
              <a:t> magnitude of heat transfer between the cyclic device and the low temperature reservoir at temperature </a:t>
            </a:r>
            <a:r>
              <a:rPr lang="en-US" i="1" dirty="0"/>
              <a:t>T</a:t>
            </a:r>
            <a:r>
              <a:rPr lang="en-US" i="1" baseline="-25000" dirty="0"/>
              <a:t>L</a:t>
            </a:r>
          </a:p>
          <a:p>
            <a:endParaRPr lang="en-US" dirty="0"/>
          </a:p>
        </p:txBody>
      </p:sp>
      <p:pic>
        <p:nvPicPr>
          <p:cNvPr id="4" name="Picture 3">
            <a:extLst>
              <a:ext uri="{FF2B5EF4-FFF2-40B4-BE49-F238E27FC236}">
                <a16:creationId xmlns:a16="http://schemas.microsoft.com/office/drawing/2014/main" id="{7F899084-8948-44AC-99E1-FEE9DCFAB34F}"/>
              </a:ext>
            </a:extLst>
          </p:cNvPr>
          <p:cNvPicPr>
            <a:picLocks noChangeAspect="1"/>
          </p:cNvPicPr>
          <p:nvPr/>
        </p:nvPicPr>
        <p:blipFill>
          <a:blip r:embed="rId2"/>
          <a:stretch>
            <a:fillRect/>
          </a:stretch>
        </p:blipFill>
        <p:spPr>
          <a:xfrm>
            <a:off x="7843537" y="115409"/>
            <a:ext cx="3673760" cy="5805348"/>
          </a:xfrm>
          <a:prstGeom prst="rect">
            <a:avLst/>
          </a:prstGeom>
        </p:spPr>
      </p:pic>
    </p:spTree>
    <p:extLst>
      <p:ext uri="{BB962C8B-B14F-4D97-AF65-F5344CB8AC3E}">
        <p14:creationId xmlns:p14="http://schemas.microsoft.com/office/powerpoint/2010/main" val="4211686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FBD5F0-0394-4E3F-83A3-02D800B35F95}"/>
              </a:ext>
            </a:extLst>
          </p:cNvPr>
          <p:cNvSpPr>
            <a:spLocks noGrp="1"/>
          </p:cNvSpPr>
          <p:nvPr>
            <p:ph idx="1"/>
          </p:nvPr>
        </p:nvSpPr>
        <p:spPr>
          <a:xfrm>
            <a:off x="696158" y="183256"/>
            <a:ext cx="10515600" cy="4351338"/>
          </a:xfrm>
        </p:spPr>
        <p:txBody>
          <a:bodyPr/>
          <a:lstStyle/>
          <a:p>
            <a:r>
              <a:rPr lang="en-US" dirty="0"/>
              <a:t>Notice that both </a:t>
            </a:r>
            <a:r>
              <a:rPr lang="en-US" i="1" dirty="0"/>
              <a:t>Q</a:t>
            </a:r>
            <a:r>
              <a:rPr lang="en-US" i="1" baseline="-25000" dirty="0"/>
              <a:t>L</a:t>
            </a:r>
            <a:r>
              <a:rPr lang="en-US" i="1" dirty="0"/>
              <a:t> </a:t>
            </a:r>
            <a:r>
              <a:rPr lang="en-US" dirty="0"/>
              <a:t>and </a:t>
            </a:r>
            <a:r>
              <a:rPr lang="en-US" i="1" dirty="0"/>
              <a:t>Q</a:t>
            </a:r>
            <a:r>
              <a:rPr lang="en-US" i="1" baseline="-25000" dirty="0"/>
              <a:t>H</a:t>
            </a:r>
            <a:r>
              <a:rPr lang="en-US" i="1" dirty="0"/>
              <a:t> </a:t>
            </a:r>
            <a:r>
              <a:rPr lang="en-US" dirty="0"/>
              <a:t>are defined as </a:t>
            </a:r>
            <a:r>
              <a:rPr lang="en-US" i="1" dirty="0"/>
              <a:t>magnitudes </a:t>
            </a:r>
            <a:r>
              <a:rPr lang="en-US" dirty="0"/>
              <a:t>and therefore are positive quantities. </a:t>
            </a:r>
          </a:p>
          <a:p>
            <a:r>
              <a:rPr lang="en-US" dirty="0"/>
              <a:t>The direction of </a:t>
            </a:r>
            <a:r>
              <a:rPr lang="en-US" i="1" dirty="0"/>
              <a:t>Q</a:t>
            </a:r>
            <a:r>
              <a:rPr lang="en-US" i="1" baseline="-25000" dirty="0"/>
              <a:t>H</a:t>
            </a:r>
            <a:r>
              <a:rPr lang="en-US" i="1" dirty="0"/>
              <a:t> </a:t>
            </a:r>
            <a:r>
              <a:rPr lang="en-US" dirty="0"/>
              <a:t>and </a:t>
            </a:r>
            <a:r>
              <a:rPr lang="en-US" i="1" dirty="0"/>
              <a:t>Q</a:t>
            </a:r>
            <a:r>
              <a:rPr lang="en-US" i="1" baseline="-25000" dirty="0"/>
              <a:t>L</a:t>
            </a:r>
            <a:r>
              <a:rPr lang="en-US" i="1" dirty="0"/>
              <a:t> </a:t>
            </a:r>
            <a:r>
              <a:rPr lang="en-US" dirty="0"/>
              <a:t>is easily determined by inspection. </a:t>
            </a:r>
          </a:p>
          <a:p>
            <a:r>
              <a:rPr lang="en-US" dirty="0"/>
              <a:t>Then the net work output and thermal efficiency relations for any heat engine (shown in Fig. 6–13) can also be expressed as</a:t>
            </a:r>
          </a:p>
        </p:txBody>
      </p:sp>
      <p:pic>
        <p:nvPicPr>
          <p:cNvPr id="4" name="Picture 3">
            <a:extLst>
              <a:ext uri="{FF2B5EF4-FFF2-40B4-BE49-F238E27FC236}">
                <a16:creationId xmlns:a16="http://schemas.microsoft.com/office/drawing/2014/main" id="{3C1ECD60-3E2D-4627-B274-5A348D95187F}"/>
              </a:ext>
            </a:extLst>
          </p:cNvPr>
          <p:cNvPicPr>
            <a:picLocks noChangeAspect="1"/>
          </p:cNvPicPr>
          <p:nvPr/>
        </p:nvPicPr>
        <p:blipFill>
          <a:blip r:embed="rId2"/>
          <a:stretch>
            <a:fillRect/>
          </a:stretch>
        </p:blipFill>
        <p:spPr>
          <a:xfrm>
            <a:off x="1273205" y="2798950"/>
            <a:ext cx="8754140" cy="2820616"/>
          </a:xfrm>
          <a:prstGeom prst="rect">
            <a:avLst/>
          </a:prstGeom>
        </p:spPr>
      </p:pic>
      <p:pic>
        <p:nvPicPr>
          <p:cNvPr id="2" name="Picture 1">
            <a:extLst>
              <a:ext uri="{FF2B5EF4-FFF2-40B4-BE49-F238E27FC236}">
                <a16:creationId xmlns:a16="http://schemas.microsoft.com/office/drawing/2014/main" id="{4FD8D1E2-589E-4C16-8CA5-BD60EBC5D62D}"/>
              </a:ext>
            </a:extLst>
          </p:cNvPr>
          <p:cNvPicPr>
            <a:picLocks noChangeAspect="1"/>
          </p:cNvPicPr>
          <p:nvPr/>
        </p:nvPicPr>
        <p:blipFill>
          <a:blip r:embed="rId3"/>
          <a:stretch>
            <a:fillRect/>
          </a:stretch>
        </p:blipFill>
        <p:spPr>
          <a:xfrm>
            <a:off x="7538021" y="2719028"/>
            <a:ext cx="3066372" cy="620686"/>
          </a:xfrm>
          <a:prstGeom prst="rect">
            <a:avLst/>
          </a:prstGeom>
        </p:spPr>
      </p:pic>
      <p:pic>
        <p:nvPicPr>
          <p:cNvPr id="5" name="Picture 4">
            <a:extLst>
              <a:ext uri="{FF2B5EF4-FFF2-40B4-BE49-F238E27FC236}">
                <a16:creationId xmlns:a16="http://schemas.microsoft.com/office/drawing/2014/main" id="{359BCA1A-AC52-40E1-ACAA-8E3CE1CEE3A0}"/>
              </a:ext>
            </a:extLst>
          </p:cNvPr>
          <p:cNvPicPr>
            <a:picLocks noChangeAspect="1"/>
          </p:cNvPicPr>
          <p:nvPr/>
        </p:nvPicPr>
        <p:blipFill>
          <a:blip r:embed="rId4"/>
          <a:stretch>
            <a:fillRect/>
          </a:stretch>
        </p:blipFill>
        <p:spPr>
          <a:xfrm>
            <a:off x="8482645" y="3460904"/>
            <a:ext cx="1476375" cy="952500"/>
          </a:xfrm>
          <a:prstGeom prst="rect">
            <a:avLst/>
          </a:prstGeom>
        </p:spPr>
      </p:pic>
      <p:pic>
        <p:nvPicPr>
          <p:cNvPr id="6" name="Picture 5">
            <a:extLst>
              <a:ext uri="{FF2B5EF4-FFF2-40B4-BE49-F238E27FC236}">
                <a16:creationId xmlns:a16="http://schemas.microsoft.com/office/drawing/2014/main" id="{3B6C727A-7808-4746-A9CC-41A57517DF18}"/>
              </a:ext>
            </a:extLst>
          </p:cNvPr>
          <p:cNvPicPr>
            <a:picLocks noChangeAspect="1"/>
          </p:cNvPicPr>
          <p:nvPr/>
        </p:nvPicPr>
        <p:blipFill>
          <a:blip r:embed="rId5"/>
          <a:stretch>
            <a:fillRect/>
          </a:stretch>
        </p:blipFill>
        <p:spPr>
          <a:xfrm>
            <a:off x="7538021" y="3828002"/>
            <a:ext cx="876300" cy="361950"/>
          </a:xfrm>
          <a:prstGeom prst="rect">
            <a:avLst/>
          </a:prstGeom>
        </p:spPr>
      </p:pic>
    </p:spTree>
    <p:extLst>
      <p:ext uri="{BB962C8B-B14F-4D97-AF65-F5344CB8AC3E}">
        <p14:creationId xmlns:p14="http://schemas.microsoft.com/office/powerpoint/2010/main" val="30610717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C92697-704B-4129-96D3-5103E28C490F}"/>
              </a:ext>
            </a:extLst>
          </p:cNvPr>
          <p:cNvSpPr>
            <a:spLocks noGrp="1"/>
          </p:cNvSpPr>
          <p:nvPr>
            <p:ph idx="1"/>
          </p:nvPr>
        </p:nvSpPr>
        <p:spPr>
          <a:xfrm>
            <a:off x="838200" y="381740"/>
            <a:ext cx="10515600" cy="5795223"/>
          </a:xfrm>
        </p:spPr>
        <p:txBody>
          <a:bodyPr>
            <a:normAutofit fontScale="92500" lnSpcReduction="10000"/>
          </a:bodyPr>
          <a:lstStyle/>
          <a:p>
            <a:r>
              <a:rPr lang="en-US" dirty="0"/>
              <a:t>The thermal efficiency of a heat engine is always less than unity since both Q</a:t>
            </a:r>
            <a:r>
              <a:rPr lang="en-US" baseline="-25000" dirty="0"/>
              <a:t>L</a:t>
            </a:r>
            <a:r>
              <a:rPr lang="en-US" dirty="0"/>
              <a:t> and Q</a:t>
            </a:r>
            <a:r>
              <a:rPr lang="en-US" baseline="-25000" dirty="0"/>
              <a:t>H</a:t>
            </a:r>
            <a:r>
              <a:rPr lang="en-US" dirty="0"/>
              <a:t> are defined as positive quantities.</a:t>
            </a:r>
          </a:p>
          <a:p>
            <a:r>
              <a:rPr lang="en-US" dirty="0"/>
              <a:t>Thermal efficiency is a measure of how efficiently a heat engine converts the heat that it receives to work.</a:t>
            </a:r>
          </a:p>
          <a:p>
            <a:r>
              <a:rPr lang="en-US" dirty="0"/>
              <a:t>Heat engines are built for the purpose of converting heat to work, and engineers are constantly trying to improve the efficiencies of these devices since increased efficiency means less fuel consumption and thus lower fuel bills and less pollution.</a:t>
            </a:r>
          </a:p>
          <a:p>
            <a:r>
              <a:rPr lang="en-US" dirty="0"/>
              <a:t>The thermal efficiencies of work-producing devices are relatively low.</a:t>
            </a:r>
          </a:p>
          <a:p>
            <a:r>
              <a:rPr lang="en-US" dirty="0"/>
              <a:t>Ordinary spark-ignition automobile engines have a thermal efficiency of about 25 percent. That is, an automobile engine converts about 25 percent of the chemical energy of the gasoline to mechanical work. </a:t>
            </a:r>
          </a:p>
          <a:p>
            <a:r>
              <a:rPr lang="en-US" dirty="0"/>
              <a:t>This number is as high as 40 percent for diesel engines and large gas-turbine plants and as high as 60 percent for large combined gas-steam power plants.</a:t>
            </a:r>
          </a:p>
        </p:txBody>
      </p:sp>
    </p:spTree>
    <p:extLst>
      <p:ext uri="{BB962C8B-B14F-4D97-AF65-F5344CB8AC3E}">
        <p14:creationId xmlns:p14="http://schemas.microsoft.com/office/powerpoint/2010/main" val="24964869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1B86DE-B5AA-4940-9A3C-FC1C6B3DF184}"/>
              </a:ext>
            </a:extLst>
          </p:cNvPr>
          <p:cNvSpPr>
            <a:spLocks noGrp="1"/>
          </p:cNvSpPr>
          <p:nvPr>
            <p:ph idx="1"/>
          </p:nvPr>
        </p:nvSpPr>
        <p:spPr>
          <a:xfrm>
            <a:off x="305540" y="276225"/>
            <a:ext cx="7054048" cy="4351338"/>
          </a:xfrm>
        </p:spPr>
        <p:txBody>
          <a:bodyPr/>
          <a:lstStyle/>
          <a:p>
            <a:r>
              <a:rPr lang="en-US" dirty="0"/>
              <a:t>Thus, even with the most efficient heat engines available today, almost one-half of the energy supplied ends up in the rivers, lakes, or the atmosphere as waste or useless energy (Fig. 6–14).</a:t>
            </a:r>
          </a:p>
        </p:txBody>
      </p:sp>
      <p:pic>
        <p:nvPicPr>
          <p:cNvPr id="4" name="Picture 3">
            <a:extLst>
              <a:ext uri="{FF2B5EF4-FFF2-40B4-BE49-F238E27FC236}">
                <a16:creationId xmlns:a16="http://schemas.microsoft.com/office/drawing/2014/main" id="{67A354C5-EA79-4C24-80FD-50C8E432D1E2}"/>
              </a:ext>
            </a:extLst>
          </p:cNvPr>
          <p:cNvPicPr>
            <a:picLocks noChangeAspect="1"/>
          </p:cNvPicPr>
          <p:nvPr/>
        </p:nvPicPr>
        <p:blipFill>
          <a:blip r:embed="rId2"/>
          <a:stretch>
            <a:fillRect/>
          </a:stretch>
        </p:blipFill>
        <p:spPr>
          <a:xfrm>
            <a:off x="7188276" y="276225"/>
            <a:ext cx="4562475" cy="6581775"/>
          </a:xfrm>
          <a:prstGeom prst="rect">
            <a:avLst/>
          </a:prstGeom>
        </p:spPr>
      </p:pic>
    </p:spTree>
    <p:extLst>
      <p:ext uri="{BB962C8B-B14F-4D97-AF65-F5344CB8AC3E}">
        <p14:creationId xmlns:p14="http://schemas.microsoft.com/office/powerpoint/2010/main" val="10395749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E6A461-E27E-468E-8980-7362635D5F51}"/>
              </a:ext>
            </a:extLst>
          </p:cNvPr>
          <p:cNvPicPr>
            <a:picLocks noChangeAspect="1"/>
          </p:cNvPicPr>
          <p:nvPr/>
        </p:nvPicPr>
        <p:blipFill>
          <a:blip r:embed="rId2"/>
          <a:stretch>
            <a:fillRect/>
          </a:stretch>
        </p:blipFill>
        <p:spPr>
          <a:xfrm>
            <a:off x="65229" y="0"/>
            <a:ext cx="7782504" cy="6858000"/>
          </a:xfrm>
          <a:prstGeom prst="rect">
            <a:avLst/>
          </a:prstGeom>
        </p:spPr>
      </p:pic>
      <p:pic>
        <p:nvPicPr>
          <p:cNvPr id="5" name="Picture 4">
            <a:extLst>
              <a:ext uri="{FF2B5EF4-FFF2-40B4-BE49-F238E27FC236}">
                <a16:creationId xmlns:a16="http://schemas.microsoft.com/office/drawing/2014/main" id="{402B08C2-D38E-4B14-87D1-5830D7E003F6}"/>
              </a:ext>
            </a:extLst>
          </p:cNvPr>
          <p:cNvPicPr>
            <a:picLocks noChangeAspect="1"/>
          </p:cNvPicPr>
          <p:nvPr/>
        </p:nvPicPr>
        <p:blipFill>
          <a:blip r:embed="rId3"/>
          <a:stretch>
            <a:fillRect/>
          </a:stretch>
        </p:blipFill>
        <p:spPr>
          <a:xfrm>
            <a:off x="8048625" y="221408"/>
            <a:ext cx="4143375" cy="6191250"/>
          </a:xfrm>
          <a:prstGeom prst="rect">
            <a:avLst/>
          </a:prstGeom>
        </p:spPr>
      </p:pic>
    </p:spTree>
    <p:extLst>
      <p:ext uri="{BB962C8B-B14F-4D97-AF65-F5344CB8AC3E}">
        <p14:creationId xmlns:p14="http://schemas.microsoft.com/office/powerpoint/2010/main" val="429477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E113E5-66D1-4D1B-9DF8-6FDF1939792B}"/>
              </a:ext>
            </a:extLst>
          </p:cNvPr>
          <p:cNvPicPr>
            <a:picLocks noChangeAspect="1"/>
          </p:cNvPicPr>
          <p:nvPr/>
        </p:nvPicPr>
        <p:blipFill>
          <a:blip r:embed="rId2"/>
          <a:stretch>
            <a:fillRect/>
          </a:stretch>
        </p:blipFill>
        <p:spPr>
          <a:xfrm>
            <a:off x="7708154" y="65606"/>
            <a:ext cx="4314825" cy="6372225"/>
          </a:xfrm>
          <a:prstGeom prst="rect">
            <a:avLst/>
          </a:prstGeom>
        </p:spPr>
      </p:pic>
      <p:pic>
        <p:nvPicPr>
          <p:cNvPr id="2" name="Picture 1">
            <a:extLst>
              <a:ext uri="{FF2B5EF4-FFF2-40B4-BE49-F238E27FC236}">
                <a16:creationId xmlns:a16="http://schemas.microsoft.com/office/drawing/2014/main" id="{4E552830-96D2-4CD6-813D-F8B15C3AA596}"/>
              </a:ext>
            </a:extLst>
          </p:cNvPr>
          <p:cNvPicPr>
            <a:picLocks noChangeAspect="1"/>
          </p:cNvPicPr>
          <p:nvPr/>
        </p:nvPicPr>
        <p:blipFill>
          <a:blip r:embed="rId3"/>
          <a:stretch>
            <a:fillRect/>
          </a:stretch>
        </p:blipFill>
        <p:spPr>
          <a:xfrm>
            <a:off x="320017" y="5044"/>
            <a:ext cx="7107150" cy="5337000"/>
          </a:xfrm>
          <a:prstGeom prst="rect">
            <a:avLst/>
          </a:prstGeom>
        </p:spPr>
      </p:pic>
      <p:pic>
        <p:nvPicPr>
          <p:cNvPr id="4" name="Picture 3">
            <a:extLst>
              <a:ext uri="{FF2B5EF4-FFF2-40B4-BE49-F238E27FC236}">
                <a16:creationId xmlns:a16="http://schemas.microsoft.com/office/drawing/2014/main" id="{0AEE7C28-E570-4318-A618-17D203E6ADA0}"/>
              </a:ext>
            </a:extLst>
          </p:cNvPr>
          <p:cNvPicPr>
            <a:picLocks noChangeAspect="1"/>
          </p:cNvPicPr>
          <p:nvPr/>
        </p:nvPicPr>
        <p:blipFill>
          <a:blip r:embed="rId4"/>
          <a:stretch>
            <a:fillRect/>
          </a:stretch>
        </p:blipFill>
        <p:spPr>
          <a:xfrm>
            <a:off x="169021" y="4860958"/>
            <a:ext cx="7258146" cy="2090057"/>
          </a:xfrm>
          <a:prstGeom prst="rect">
            <a:avLst/>
          </a:prstGeom>
        </p:spPr>
      </p:pic>
    </p:spTree>
    <p:extLst>
      <p:ext uri="{BB962C8B-B14F-4D97-AF65-F5344CB8AC3E}">
        <p14:creationId xmlns:p14="http://schemas.microsoft.com/office/powerpoint/2010/main" val="30065322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E1F1B-2002-4D43-B393-AEA256AD0088}"/>
              </a:ext>
            </a:extLst>
          </p:cNvPr>
          <p:cNvSpPr>
            <a:spLocks noGrp="1"/>
          </p:cNvSpPr>
          <p:nvPr>
            <p:ph type="title"/>
          </p:nvPr>
        </p:nvSpPr>
        <p:spPr>
          <a:xfrm>
            <a:off x="838200" y="0"/>
            <a:ext cx="10515600" cy="1325563"/>
          </a:xfrm>
        </p:spPr>
        <p:txBody>
          <a:bodyPr>
            <a:normAutofit/>
          </a:bodyPr>
          <a:lstStyle/>
          <a:p>
            <a:r>
              <a:rPr lang="en-US" sz="2800" b="1">
                <a:latin typeface="+mn-lt"/>
              </a:rPr>
              <a:t>The Second Law of Thermodynamics:</a:t>
            </a:r>
            <a:br>
              <a:rPr lang="en-US" sz="2800" b="1">
                <a:latin typeface="+mn-lt"/>
              </a:rPr>
            </a:br>
            <a:r>
              <a:rPr lang="en-US" sz="2800" b="1">
                <a:latin typeface="+mn-lt"/>
              </a:rPr>
              <a:t>Kelvin–Planck Statement</a:t>
            </a:r>
            <a:endParaRPr lang="en-US" sz="2800" b="1" dirty="0">
              <a:latin typeface="+mn-lt"/>
            </a:endParaRPr>
          </a:p>
        </p:txBody>
      </p:sp>
      <p:sp>
        <p:nvSpPr>
          <p:cNvPr id="3" name="Content Placeholder 2">
            <a:extLst>
              <a:ext uri="{FF2B5EF4-FFF2-40B4-BE49-F238E27FC236}">
                <a16:creationId xmlns:a16="http://schemas.microsoft.com/office/drawing/2014/main" id="{E9466029-04B6-4F4D-92F1-2488A3FCDF0C}"/>
              </a:ext>
            </a:extLst>
          </p:cNvPr>
          <p:cNvSpPr>
            <a:spLocks noGrp="1"/>
          </p:cNvSpPr>
          <p:nvPr>
            <p:ph idx="1"/>
          </p:nvPr>
        </p:nvSpPr>
        <p:spPr>
          <a:xfrm>
            <a:off x="838200" y="1253331"/>
            <a:ext cx="10515600" cy="4351338"/>
          </a:xfrm>
        </p:spPr>
        <p:txBody>
          <a:bodyPr>
            <a:normAutofit/>
          </a:bodyPr>
          <a:lstStyle/>
          <a:p>
            <a:r>
              <a:rPr lang="en-US" dirty="0"/>
              <a:t>We have demonstrated earlier with reference to the heat engine, even under ideal conditions, a heat engine must reject some heat to a low-temperature reservoir in order to complete the cycle. </a:t>
            </a:r>
          </a:p>
          <a:p>
            <a:r>
              <a:rPr lang="en-US" dirty="0"/>
              <a:t>That is, no heat engine can convert all the heat it receives to useful work. </a:t>
            </a:r>
          </a:p>
          <a:p>
            <a:r>
              <a:rPr lang="en-US" dirty="0"/>
              <a:t>This limitation on the thermal efficiency of heat engines forms the basis for the Kelvin–Planck statement of the second law of thermodynamics, which is expressed as follows:</a:t>
            </a:r>
          </a:p>
          <a:p>
            <a:r>
              <a:rPr lang="en-US" i="1" dirty="0"/>
              <a:t>“It is impossible for any device that operates on a cycle to receive heat from a single reservoir and produce a net amount of work.”</a:t>
            </a:r>
          </a:p>
        </p:txBody>
      </p:sp>
    </p:spTree>
    <p:extLst>
      <p:ext uri="{BB962C8B-B14F-4D97-AF65-F5344CB8AC3E}">
        <p14:creationId xmlns:p14="http://schemas.microsoft.com/office/powerpoint/2010/main" val="11721771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A9FD9E-C384-4F82-B524-A0CFCC798EC2}"/>
              </a:ext>
            </a:extLst>
          </p:cNvPr>
          <p:cNvSpPr>
            <a:spLocks noGrp="1"/>
          </p:cNvSpPr>
          <p:nvPr>
            <p:ph idx="1"/>
          </p:nvPr>
        </p:nvSpPr>
        <p:spPr>
          <a:xfrm>
            <a:off x="492968" y="211429"/>
            <a:ext cx="6962191" cy="4556514"/>
          </a:xfrm>
        </p:spPr>
        <p:txBody>
          <a:bodyPr/>
          <a:lstStyle/>
          <a:p>
            <a:r>
              <a:rPr lang="en-US" dirty="0"/>
              <a:t>The Kelvin–Planck statement can also be expressed as no heat engine can have a thermal efficiency of 100 percent (Fig. 6–18), or as for a power plant to operate, the working fluid must exchange heat with the environment as well as the furnace.</a:t>
            </a:r>
          </a:p>
        </p:txBody>
      </p:sp>
      <p:pic>
        <p:nvPicPr>
          <p:cNvPr id="4" name="Picture 3">
            <a:extLst>
              <a:ext uri="{FF2B5EF4-FFF2-40B4-BE49-F238E27FC236}">
                <a16:creationId xmlns:a16="http://schemas.microsoft.com/office/drawing/2014/main" id="{57E91D8E-BBAA-471C-9D51-A2F0E3FB2122}"/>
              </a:ext>
            </a:extLst>
          </p:cNvPr>
          <p:cNvPicPr>
            <a:picLocks noChangeAspect="1"/>
          </p:cNvPicPr>
          <p:nvPr/>
        </p:nvPicPr>
        <p:blipFill>
          <a:blip r:embed="rId2"/>
          <a:stretch>
            <a:fillRect/>
          </a:stretch>
        </p:blipFill>
        <p:spPr>
          <a:xfrm>
            <a:off x="8037934" y="211429"/>
            <a:ext cx="3543300" cy="4210050"/>
          </a:xfrm>
          <a:prstGeom prst="rect">
            <a:avLst/>
          </a:prstGeom>
        </p:spPr>
      </p:pic>
    </p:spTree>
    <p:extLst>
      <p:ext uri="{BB962C8B-B14F-4D97-AF65-F5344CB8AC3E}">
        <p14:creationId xmlns:p14="http://schemas.microsoft.com/office/powerpoint/2010/main" val="3795070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6399A-E078-486B-8695-266B601EA73F}"/>
              </a:ext>
            </a:extLst>
          </p:cNvPr>
          <p:cNvSpPr>
            <a:spLocks noGrp="1"/>
          </p:cNvSpPr>
          <p:nvPr>
            <p:ph type="title"/>
          </p:nvPr>
        </p:nvSpPr>
        <p:spPr>
          <a:xfrm>
            <a:off x="698241" y="0"/>
            <a:ext cx="10515600" cy="1325563"/>
          </a:xfrm>
        </p:spPr>
        <p:txBody>
          <a:bodyPr>
            <a:normAutofit/>
          </a:bodyPr>
          <a:lstStyle/>
          <a:p>
            <a:r>
              <a:rPr lang="en-US" sz="2800" b="1" dirty="0">
                <a:latin typeface="+mn-lt"/>
              </a:rPr>
              <a:t>REFRIGERATORS</a:t>
            </a:r>
          </a:p>
        </p:txBody>
      </p:sp>
      <p:sp>
        <p:nvSpPr>
          <p:cNvPr id="3" name="Content Placeholder 2">
            <a:extLst>
              <a:ext uri="{FF2B5EF4-FFF2-40B4-BE49-F238E27FC236}">
                <a16:creationId xmlns:a16="http://schemas.microsoft.com/office/drawing/2014/main" id="{50C69B07-AAFB-45C1-8658-5A4EA1B533E8}"/>
              </a:ext>
            </a:extLst>
          </p:cNvPr>
          <p:cNvSpPr>
            <a:spLocks noGrp="1"/>
          </p:cNvSpPr>
          <p:nvPr>
            <p:ph idx="1"/>
          </p:nvPr>
        </p:nvSpPr>
        <p:spPr>
          <a:xfrm>
            <a:off x="838200" y="1101012"/>
            <a:ext cx="10515600" cy="5075951"/>
          </a:xfrm>
        </p:spPr>
        <p:txBody>
          <a:bodyPr/>
          <a:lstStyle/>
          <a:p>
            <a:r>
              <a:rPr lang="en-US" dirty="0"/>
              <a:t>We all know from experience that heat is transferred in the direction decreasing temperature, that is, from high-temperature mediums to low temperature ones.</a:t>
            </a:r>
          </a:p>
          <a:p>
            <a:r>
              <a:rPr lang="en-US" dirty="0"/>
              <a:t>This heat transfer process occurs in nature without requiring any devices.</a:t>
            </a:r>
          </a:p>
          <a:p>
            <a:r>
              <a:rPr lang="en-US" dirty="0"/>
              <a:t>The reverse process, however, cannot occur by itself. </a:t>
            </a:r>
          </a:p>
          <a:p>
            <a:r>
              <a:rPr lang="en-US" dirty="0"/>
              <a:t>The transfer of heat from a low-temperature medium to a high-temperature medium requires special devices called </a:t>
            </a:r>
            <a:r>
              <a:rPr lang="en-US" b="1" dirty="0"/>
              <a:t>refrigerators.</a:t>
            </a:r>
            <a:endParaRPr lang="en-US" dirty="0"/>
          </a:p>
        </p:txBody>
      </p:sp>
    </p:spTree>
    <p:extLst>
      <p:ext uri="{BB962C8B-B14F-4D97-AF65-F5344CB8AC3E}">
        <p14:creationId xmlns:p14="http://schemas.microsoft.com/office/powerpoint/2010/main" val="23805700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7F111F-197D-4092-9D59-AE6B19B1B8E5}"/>
              </a:ext>
            </a:extLst>
          </p:cNvPr>
          <p:cNvSpPr>
            <a:spLocks noGrp="1"/>
          </p:cNvSpPr>
          <p:nvPr>
            <p:ph idx="1"/>
          </p:nvPr>
        </p:nvSpPr>
        <p:spPr>
          <a:xfrm>
            <a:off x="157066" y="407371"/>
            <a:ext cx="6122436" cy="4855093"/>
          </a:xfrm>
        </p:spPr>
        <p:txBody>
          <a:bodyPr>
            <a:noAutofit/>
          </a:bodyPr>
          <a:lstStyle/>
          <a:p>
            <a:r>
              <a:rPr lang="en-US" dirty="0"/>
              <a:t>Refrigerators, like heat engines, are cyclic devices. </a:t>
            </a:r>
          </a:p>
          <a:p>
            <a:r>
              <a:rPr lang="en-US" dirty="0"/>
              <a:t>The working fluid used in the refrigeration cycle is called a refrigerant. </a:t>
            </a:r>
          </a:p>
          <a:p>
            <a:r>
              <a:rPr lang="en-US" dirty="0"/>
              <a:t>The most frequently used refrigeration cycle is the </a:t>
            </a:r>
            <a:r>
              <a:rPr lang="en-US" dirty="0">
                <a:solidFill>
                  <a:srgbClr val="C00000"/>
                </a:solidFill>
              </a:rPr>
              <a:t>vapor-compression refrigeration cycle</a:t>
            </a:r>
            <a:r>
              <a:rPr lang="en-US" dirty="0"/>
              <a:t>, which involves four main components: a compressor, a condenser, an expansion valve, and an evaporator, as shown in Fig. 6–19.</a:t>
            </a:r>
          </a:p>
          <a:p>
            <a:endParaRPr lang="en-US" dirty="0"/>
          </a:p>
        </p:txBody>
      </p:sp>
      <p:pic>
        <p:nvPicPr>
          <p:cNvPr id="4" name="Picture 3">
            <a:extLst>
              <a:ext uri="{FF2B5EF4-FFF2-40B4-BE49-F238E27FC236}">
                <a16:creationId xmlns:a16="http://schemas.microsoft.com/office/drawing/2014/main" id="{949B4618-7057-41D9-A1BA-B84F6322E76D}"/>
              </a:ext>
            </a:extLst>
          </p:cNvPr>
          <p:cNvPicPr>
            <a:picLocks noChangeAspect="1"/>
          </p:cNvPicPr>
          <p:nvPr/>
        </p:nvPicPr>
        <p:blipFill rotWithShape="1">
          <a:blip r:embed="rId2"/>
          <a:srcRect r="-1" b="640"/>
          <a:stretch/>
        </p:blipFill>
        <p:spPr>
          <a:xfrm>
            <a:off x="6562250" y="252763"/>
            <a:ext cx="5074070" cy="4272681"/>
          </a:xfrm>
          <a:prstGeom prst="rect">
            <a:avLst/>
          </a:prstGeom>
        </p:spPr>
      </p:pic>
    </p:spTree>
    <p:extLst>
      <p:ext uri="{BB962C8B-B14F-4D97-AF65-F5344CB8AC3E}">
        <p14:creationId xmlns:p14="http://schemas.microsoft.com/office/powerpoint/2010/main" val="3560631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EA07BF-3CEF-44A6-B4A7-7C18D38A7469}"/>
              </a:ext>
            </a:extLst>
          </p:cNvPr>
          <p:cNvPicPr>
            <a:picLocks noChangeAspect="1"/>
          </p:cNvPicPr>
          <p:nvPr/>
        </p:nvPicPr>
        <p:blipFill rotWithShape="1">
          <a:blip r:embed="rId2"/>
          <a:srcRect t="11661" r="-2" b="-2"/>
          <a:stretch/>
        </p:blipFill>
        <p:spPr>
          <a:xfrm>
            <a:off x="6730276" y="210874"/>
            <a:ext cx="5461724" cy="5577837"/>
          </a:xfrm>
          <a:prstGeom prst="rect">
            <a:avLst/>
          </a:prstGeom>
          <a:effectLst/>
        </p:spPr>
      </p:pic>
      <p:sp>
        <p:nvSpPr>
          <p:cNvPr id="3" name="Content Placeholder 2">
            <a:extLst>
              <a:ext uri="{FF2B5EF4-FFF2-40B4-BE49-F238E27FC236}">
                <a16:creationId xmlns:a16="http://schemas.microsoft.com/office/drawing/2014/main" id="{82645848-DE2D-4A29-A5EE-9020DEE497C9}"/>
              </a:ext>
            </a:extLst>
          </p:cNvPr>
          <p:cNvSpPr>
            <a:spLocks noGrp="1"/>
          </p:cNvSpPr>
          <p:nvPr>
            <p:ph idx="1"/>
          </p:nvPr>
        </p:nvSpPr>
        <p:spPr>
          <a:xfrm>
            <a:off x="490309" y="376335"/>
            <a:ext cx="6620705" cy="6108441"/>
          </a:xfrm>
        </p:spPr>
        <p:txBody>
          <a:bodyPr>
            <a:normAutofit fontScale="92500" lnSpcReduction="10000"/>
          </a:bodyPr>
          <a:lstStyle/>
          <a:p>
            <a:r>
              <a:rPr lang="en-US" dirty="0"/>
              <a:t>It is common experience that a cup of hot coffee left in a cooler room eventually cools off (Fig. 6–1). </a:t>
            </a:r>
          </a:p>
          <a:p>
            <a:r>
              <a:rPr lang="en-US" dirty="0"/>
              <a:t>This process satisfies the first law of thermodynamics since the amount of energy lost by the coffee is equal to the amount gained by the surrounding air. </a:t>
            </a:r>
          </a:p>
          <a:p>
            <a:r>
              <a:rPr lang="en-US" dirty="0"/>
              <a:t>Now let us consider the reverse process—the hot coffee getting even hotter in a cooler room as a result of heat transfer from the room air. </a:t>
            </a:r>
          </a:p>
          <a:p>
            <a:r>
              <a:rPr lang="en-US" dirty="0"/>
              <a:t>We all know that this process never takes place. </a:t>
            </a:r>
          </a:p>
          <a:p>
            <a:r>
              <a:rPr lang="en-US" dirty="0"/>
              <a:t>Yet, doing so would not violate the first law as long as the amount of energy lost by the air is equal to the amount gained by the coffee.</a:t>
            </a:r>
          </a:p>
          <a:p>
            <a:endParaRPr lang="en-US" dirty="0"/>
          </a:p>
        </p:txBody>
      </p:sp>
    </p:spTree>
    <p:extLst>
      <p:ext uri="{BB962C8B-B14F-4D97-AF65-F5344CB8AC3E}">
        <p14:creationId xmlns:p14="http://schemas.microsoft.com/office/powerpoint/2010/main" val="24451716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7F111F-197D-4092-9D59-AE6B19B1B8E5}"/>
              </a:ext>
            </a:extLst>
          </p:cNvPr>
          <p:cNvSpPr>
            <a:spLocks noGrp="1"/>
          </p:cNvSpPr>
          <p:nvPr>
            <p:ph idx="1"/>
          </p:nvPr>
        </p:nvSpPr>
        <p:spPr>
          <a:xfrm>
            <a:off x="157066" y="407371"/>
            <a:ext cx="6122436" cy="4855093"/>
          </a:xfrm>
        </p:spPr>
        <p:txBody>
          <a:bodyPr>
            <a:noAutofit/>
          </a:bodyPr>
          <a:lstStyle/>
          <a:p>
            <a:r>
              <a:rPr lang="en-US" dirty="0"/>
              <a:t>The refrigerant enters the compressor as a vapor and is compressed to the condenser pressure. </a:t>
            </a:r>
          </a:p>
          <a:p>
            <a:r>
              <a:rPr lang="en-US" dirty="0"/>
              <a:t>It leaves the compressor at a relatively high temperature and cools down and condenses as it flows through the coils of the condenser by rejecting heat to the surrounding medium. </a:t>
            </a:r>
          </a:p>
          <a:p>
            <a:r>
              <a:rPr lang="en-US" dirty="0"/>
              <a:t>It then enters a capillary tube where its pressure and temperature drop drastically due to the throttling effect.</a:t>
            </a:r>
          </a:p>
          <a:p>
            <a:endParaRPr lang="en-US" dirty="0"/>
          </a:p>
        </p:txBody>
      </p:sp>
      <p:pic>
        <p:nvPicPr>
          <p:cNvPr id="4" name="Picture 3">
            <a:extLst>
              <a:ext uri="{FF2B5EF4-FFF2-40B4-BE49-F238E27FC236}">
                <a16:creationId xmlns:a16="http://schemas.microsoft.com/office/drawing/2014/main" id="{949B4618-7057-41D9-A1BA-B84F6322E76D}"/>
              </a:ext>
            </a:extLst>
          </p:cNvPr>
          <p:cNvPicPr>
            <a:picLocks noChangeAspect="1"/>
          </p:cNvPicPr>
          <p:nvPr/>
        </p:nvPicPr>
        <p:blipFill rotWithShape="1">
          <a:blip r:embed="rId2"/>
          <a:srcRect r="-1" b="640"/>
          <a:stretch/>
        </p:blipFill>
        <p:spPr>
          <a:xfrm>
            <a:off x="6562250" y="252763"/>
            <a:ext cx="5074070" cy="4272681"/>
          </a:xfrm>
          <a:prstGeom prst="rect">
            <a:avLst/>
          </a:prstGeom>
        </p:spPr>
      </p:pic>
    </p:spTree>
    <p:extLst>
      <p:ext uri="{BB962C8B-B14F-4D97-AF65-F5344CB8AC3E}">
        <p14:creationId xmlns:p14="http://schemas.microsoft.com/office/powerpoint/2010/main" val="14477492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7F111F-197D-4092-9D59-AE6B19B1B8E5}"/>
              </a:ext>
            </a:extLst>
          </p:cNvPr>
          <p:cNvSpPr>
            <a:spLocks noGrp="1"/>
          </p:cNvSpPr>
          <p:nvPr>
            <p:ph idx="1"/>
          </p:nvPr>
        </p:nvSpPr>
        <p:spPr>
          <a:xfrm>
            <a:off x="157066" y="407371"/>
            <a:ext cx="6122436" cy="4855093"/>
          </a:xfrm>
        </p:spPr>
        <p:txBody>
          <a:bodyPr>
            <a:noAutofit/>
          </a:bodyPr>
          <a:lstStyle/>
          <a:p>
            <a:r>
              <a:rPr lang="en-US" dirty="0"/>
              <a:t>The low-temperature refrigerant then enters the evaporator, where it evaporates by absorbing heat from the refrigerated space. </a:t>
            </a:r>
          </a:p>
          <a:p>
            <a:r>
              <a:rPr lang="en-US" dirty="0"/>
              <a:t>The cycle is completed as the refrigerant leaves the evaporator and re-enters the compressor.</a:t>
            </a:r>
          </a:p>
        </p:txBody>
      </p:sp>
      <p:pic>
        <p:nvPicPr>
          <p:cNvPr id="4" name="Picture 3">
            <a:extLst>
              <a:ext uri="{FF2B5EF4-FFF2-40B4-BE49-F238E27FC236}">
                <a16:creationId xmlns:a16="http://schemas.microsoft.com/office/drawing/2014/main" id="{949B4618-7057-41D9-A1BA-B84F6322E76D}"/>
              </a:ext>
            </a:extLst>
          </p:cNvPr>
          <p:cNvPicPr>
            <a:picLocks noChangeAspect="1"/>
          </p:cNvPicPr>
          <p:nvPr/>
        </p:nvPicPr>
        <p:blipFill rotWithShape="1">
          <a:blip r:embed="rId2"/>
          <a:srcRect r="-1" b="640"/>
          <a:stretch/>
        </p:blipFill>
        <p:spPr>
          <a:xfrm>
            <a:off x="6562250" y="252763"/>
            <a:ext cx="5074070" cy="4272681"/>
          </a:xfrm>
          <a:prstGeom prst="rect">
            <a:avLst/>
          </a:prstGeom>
        </p:spPr>
      </p:pic>
    </p:spTree>
    <p:extLst>
      <p:ext uri="{BB962C8B-B14F-4D97-AF65-F5344CB8AC3E}">
        <p14:creationId xmlns:p14="http://schemas.microsoft.com/office/powerpoint/2010/main" val="3868500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76FFAF-1F25-4F6B-86E5-399853731885}"/>
              </a:ext>
            </a:extLst>
          </p:cNvPr>
          <p:cNvSpPr>
            <a:spLocks noGrp="1"/>
          </p:cNvSpPr>
          <p:nvPr>
            <p:ph idx="1"/>
          </p:nvPr>
        </p:nvSpPr>
        <p:spPr>
          <a:xfrm>
            <a:off x="634013" y="245400"/>
            <a:ext cx="5704643" cy="4666868"/>
          </a:xfrm>
        </p:spPr>
        <p:txBody>
          <a:bodyPr/>
          <a:lstStyle/>
          <a:p>
            <a:r>
              <a:rPr lang="en-US" dirty="0"/>
              <a:t>In a household refrigerator, the freezer compartment where heat is absorbed by the refrigerant serves as the evaporator, </a:t>
            </a:r>
          </a:p>
          <a:p>
            <a:r>
              <a:rPr lang="en-US" dirty="0"/>
              <a:t>The coils usually behind the refrigerator where heat is dissipated to the kitchen air serve as the condenser.</a:t>
            </a:r>
          </a:p>
        </p:txBody>
      </p:sp>
      <p:pic>
        <p:nvPicPr>
          <p:cNvPr id="2050" name="Picture 2" descr="Image result for household refrigerator schematic diagram">
            <a:extLst>
              <a:ext uri="{FF2B5EF4-FFF2-40B4-BE49-F238E27FC236}">
                <a16:creationId xmlns:a16="http://schemas.microsoft.com/office/drawing/2014/main" id="{F822B475-FFF7-4289-897B-72C00343D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1187" y="424476"/>
            <a:ext cx="3896619" cy="4666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5185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AF749D3-1980-4C09-AFB7-1C44B602DBD9}"/>
              </a:ext>
            </a:extLst>
          </p:cNvPr>
          <p:cNvPicPr>
            <a:picLocks noChangeAspect="1"/>
          </p:cNvPicPr>
          <p:nvPr/>
        </p:nvPicPr>
        <p:blipFill>
          <a:blip r:embed="rId2"/>
          <a:stretch>
            <a:fillRect/>
          </a:stretch>
        </p:blipFill>
        <p:spPr>
          <a:xfrm>
            <a:off x="3310466" y="643466"/>
            <a:ext cx="5571067" cy="5571067"/>
          </a:xfrm>
          <a:prstGeom prst="rect">
            <a:avLst/>
          </a:prstGeom>
        </p:spPr>
      </p:pic>
    </p:spTree>
    <p:extLst>
      <p:ext uri="{BB962C8B-B14F-4D97-AF65-F5344CB8AC3E}">
        <p14:creationId xmlns:p14="http://schemas.microsoft.com/office/powerpoint/2010/main" val="33685584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7F111F-197D-4092-9D59-AE6B19B1B8E5}"/>
              </a:ext>
            </a:extLst>
          </p:cNvPr>
          <p:cNvSpPr>
            <a:spLocks noGrp="1"/>
          </p:cNvSpPr>
          <p:nvPr>
            <p:ph idx="1"/>
          </p:nvPr>
        </p:nvSpPr>
        <p:spPr>
          <a:xfrm>
            <a:off x="157066" y="407371"/>
            <a:ext cx="6122436" cy="4855093"/>
          </a:xfrm>
        </p:spPr>
        <p:txBody>
          <a:bodyPr>
            <a:noAutofit/>
          </a:bodyPr>
          <a:lstStyle/>
          <a:p>
            <a:r>
              <a:rPr lang="en-US" dirty="0"/>
              <a:t>A refrigerator is shown schematically in Fig. 6–20. </a:t>
            </a:r>
          </a:p>
          <a:p>
            <a:r>
              <a:rPr lang="en-US" dirty="0"/>
              <a:t>Here </a:t>
            </a:r>
            <a:r>
              <a:rPr lang="en-US" i="1" dirty="0"/>
              <a:t>Q</a:t>
            </a:r>
            <a:r>
              <a:rPr lang="en-US" i="1" baseline="-25000" dirty="0"/>
              <a:t>L</a:t>
            </a:r>
            <a:r>
              <a:rPr lang="en-US" i="1" dirty="0"/>
              <a:t> </a:t>
            </a:r>
            <a:r>
              <a:rPr lang="en-US" dirty="0"/>
              <a:t>is the magnitude of the heat removed from the refrigerated space at temperature </a:t>
            </a:r>
            <a:r>
              <a:rPr lang="en-US" i="1" dirty="0"/>
              <a:t>T</a:t>
            </a:r>
            <a:r>
              <a:rPr lang="en-US" i="1" baseline="-25000" dirty="0"/>
              <a:t>L</a:t>
            </a:r>
            <a:r>
              <a:rPr lang="en-US" dirty="0"/>
              <a:t>, </a:t>
            </a:r>
          </a:p>
          <a:p>
            <a:r>
              <a:rPr lang="en-US" i="1" dirty="0"/>
              <a:t>Q</a:t>
            </a:r>
            <a:r>
              <a:rPr lang="en-US" i="1" baseline="-25000" dirty="0"/>
              <a:t>H</a:t>
            </a:r>
            <a:r>
              <a:rPr lang="en-US" i="1" dirty="0"/>
              <a:t> </a:t>
            </a:r>
            <a:r>
              <a:rPr lang="en-US" dirty="0"/>
              <a:t>is the magnitude of the heat rejected to the warm environment at temperature </a:t>
            </a:r>
            <a:r>
              <a:rPr lang="en-US" i="1" dirty="0"/>
              <a:t>T</a:t>
            </a:r>
            <a:r>
              <a:rPr lang="en-US" i="1" baseline="-25000" dirty="0"/>
              <a:t>H</a:t>
            </a:r>
            <a:r>
              <a:rPr lang="en-US" dirty="0"/>
              <a:t> </a:t>
            </a:r>
          </a:p>
          <a:p>
            <a:r>
              <a:rPr lang="en-US" i="1" dirty="0" err="1"/>
              <a:t>W</a:t>
            </a:r>
            <a:r>
              <a:rPr lang="en-US" i="1" baseline="-25000" dirty="0" err="1"/>
              <a:t>net,in</a:t>
            </a:r>
            <a:r>
              <a:rPr lang="en-US" i="1" baseline="-25000" dirty="0"/>
              <a:t> </a:t>
            </a:r>
            <a:r>
              <a:rPr lang="en-US" dirty="0"/>
              <a:t>is the net work input to the refrigerator. </a:t>
            </a:r>
          </a:p>
          <a:p>
            <a:r>
              <a:rPr lang="en-US" dirty="0"/>
              <a:t>As discussed before, </a:t>
            </a:r>
            <a:r>
              <a:rPr lang="en-US" i="1" dirty="0"/>
              <a:t>Q</a:t>
            </a:r>
            <a:r>
              <a:rPr lang="en-US" i="1" baseline="-25000" dirty="0"/>
              <a:t>L</a:t>
            </a:r>
            <a:r>
              <a:rPr lang="en-US" i="1" dirty="0"/>
              <a:t> </a:t>
            </a:r>
            <a:r>
              <a:rPr lang="en-US" dirty="0"/>
              <a:t>and </a:t>
            </a:r>
            <a:r>
              <a:rPr lang="en-US" i="1" dirty="0"/>
              <a:t>Q</a:t>
            </a:r>
            <a:r>
              <a:rPr lang="en-US" i="1" baseline="-25000" dirty="0"/>
              <a:t>H</a:t>
            </a:r>
            <a:r>
              <a:rPr lang="en-US" i="1" dirty="0"/>
              <a:t> </a:t>
            </a:r>
            <a:r>
              <a:rPr lang="en-US" dirty="0"/>
              <a:t>represent </a:t>
            </a:r>
            <a:r>
              <a:rPr lang="en-US" i="1" dirty="0"/>
              <a:t>magnitudes</a:t>
            </a:r>
            <a:r>
              <a:rPr lang="en-US" dirty="0"/>
              <a:t> and thus are positive quantities.</a:t>
            </a:r>
          </a:p>
        </p:txBody>
      </p:sp>
      <p:pic>
        <p:nvPicPr>
          <p:cNvPr id="2" name="Picture 1">
            <a:extLst>
              <a:ext uri="{FF2B5EF4-FFF2-40B4-BE49-F238E27FC236}">
                <a16:creationId xmlns:a16="http://schemas.microsoft.com/office/drawing/2014/main" id="{D279459B-D511-4FBE-89D9-17A219E72C91}"/>
              </a:ext>
            </a:extLst>
          </p:cNvPr>
          <p:cNvPicPr>
            <a:picLocks noChangeAspect="1"/>
          </p:cNvPicPr>
          <p:nvPr/>
        </p:nvPicPr>
        <p:blipFill>
          <a:blip r:embed="rId2"/>
          <a:stretch>
            <a:fillRect/>
          </a:stretch>
        </p:blipFill>
        <p:spPr>
          <a:xfrm>
            <a:off x="7514254" y="569048"/>
            <a:ext cx="3590925" cy="5133975"/>
          </a:xfrm>
          <a:prstGeom prst="rect">
            <a:avLst/>
          </a:prstGeom>
        </p:spPr>
      </p:pic>
    </p:spTree>
    <p:extLst>
      <p:ext uri="{BB962C8B-B14F-4D97-AF65-F5344CB8AC3E}">
        <p14:creationId xmlns:p14="http://schemas.microsoft.com/office/powerpoint/2010/main" val="782581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3010B-CEE0-421E-A90B-2DBDC9C1C026}"/>
              </a:ext>
            </a:extLst>
          </p:cNvPr>
          <p:cNvSpPr>
            <a:spLocks noGrp="1"/>
          </p:cNvSpPr>
          <p:nvPr>
            <p:ph type="title"/>
          </p:nvPr>
        </p:nvSpPr>
        <p:spPr>
          <a:xfrm>
            <a:off x="838200" y="-179394"/>
            <a:ext cx="10515600" cy="1325563"/>
          </a:xfrm>
        </p:spPr>
        <p:txBody>
          <a:bodyPr>
            <a:normAutofit/>
          </a:bodyPr>
          <a:lstStyle/>
          <a:p>
            <a:r>
              <a:rPr lang="en-US" sz="2800" b="1" dirty="0">
                <a:latin typeface="+mn-lt"/>
              </a:rPr>
              <a:t>Coefficient of Performance</a:t>
            </a:r>
          </a:p>
        </p:txBody>
      </p:sp>
      <p:sp>
        <p:nvSpPr>
          <p:cNvPr id="3" name="Content Placeholder 2">
            <a:extLst>
              <a:ext uri="{FF2B5EF4-FFF2-40B4-BE49-F238E27FC236}">
                <a16:creationId xmlns:a16="http://schemas.microsoft.com/office/drawing/2014/main" id="{A52EE1A9-E549-46BD-AA92-6C2CDDADDDBC}"/>
              </a:ext>
            </a:extLst>
          </p:cNvPr>
          <p:cNvSpPr>
            <a:spLocks noGrp="1"/>
          </p:cNvSpPr>
          <p:nvPr>
            <p:ph idx="1"/>
          </p:nvPr>
        </p:nvSpPr>
        <p:spPr>
          <a:xfrm>
            <a:off x="838200" y="970384"/>
            <a:ext cx="10515600" cy="5234571"/>
          </a:xfrm>
        </p:spPr>
        <p:txBody>
          <a:bodyPr/>
          <a:lstStyle/>
          <a:p>
            <a:r>
              <a:rPr lang="en-US" dirty="0"/>
              <a:t>The efficiency of a refrigerator is expressed in terms of the coefficient of performance (COP), denoted by COP</a:t>
            </a:r>
            <a:r>
              <a:rPr lang="en-US" baseline="-25000" dirty="0"/>
              <a:t>R</a:t>
            </a:r>
            <a:r>
              <a:rPr lang="en-US" dirty="0"/>
              <a:t>.</a:t>
            </a:r>
          </a:p>
          <a:p>
            <a:r>
              <a:rPr lang="en-US" dirty="0"/>
              <a:t>The objective of a refrigerator is to remove heat (</a:t>
            </a:r>
            <a:r>
              <a:rPr lang="en-US" i="1" dirty="0"/>
              <a:t>Q</a:t>
            </a:r>
            <a:r>
              <a:rPr lang="en-US" baseline="-25000" dirty="0"/>
              <a:t>L</a:t>
            </a:r>
            <a:r>
              <a:rPr lang="en-US" dirty="0"/>
              <a:t>) from the refrigerated space. </a:t>
            </a:r>
          </a:p>
          <a:p>
            <a:r>
              <a:rPr lang="en-US" dirty="0"/>
              <a:t>To accomplish this objective, it requires a work input of </a:t>
            </a:r>
            <a:r>
              <a:rPr lang="en-US" i="1" dirty="0" err="1"/>
              <a:t>W</a:t>
            </a:r>
            <a:r>
              <a:rPr lang="en-US" baseline="-25000" dirty="0" err="1"/>
              <a:t>net,in</a:t>
            </a:r>
            <a:r>
              <a:rPr lang="en-US" dirty="0"/>
              <a:t>. </a:t>
            </a:r>
          </a:p>
          <a:p>
            <a:r>
              <a:rPr lang="en-US" dirty="0"/>
              <a:t>Then the COP of a refrigerator can be expressed as</a:t>
            </a:r>
          </a:p>
          <a:p>
            <a:endParaRPr lang="en-US" dirty="0"/>
          </a:p>
        </p:txBody>
      </p:sp>
      <p:pic>
        <p:nvPicPr>
          <p:cNvPr id="4" name="Picture 3">
            <a:extLst>
              <a:ext uri="{FF2B5EF4-FFF2-40B4-BE49-F238E27FC236}">
                <a16:creationId xmlns:a16="http://schemas.microsoft.com/office/drawing/2014/main" id="{76777F74-9139-43B4-9F6E-2A01B2DF8EE9}"/>
              </a:ext>
            </a:extLst>
          </p:cNvPr>
          <p:cNvPicPr>
            <a:picLocks noChangeAspect="1"/>
          </p:cNvPicPr>
          <p:nvPr/>
        </p:nvPicPr>
        <p:blipFill>
          <a:blip r:embed="rId2"/>
          <a:stretch>
            <a:fillRect/>
          </a:stretch>
        </p:blipFill>
        <p:spPr>
          <a:xfrm>
            <a:off x="1741356" y="4057152"/>
            <a:ext cx="7591425" cy="1028700"/>
          </a:xfrm>
          <a:prstGeom prst="rect">
            <a:avLst/>
          </a:prstGeom>
        </p:spPr>
      </p:pic>
      <p:pic>
        <p:nvPicPr>
          <p:cNvPr id="5" name="Picture 4">
            <a:extLst>
              <a:ext uri="{FF2B5EF4-FFF2-40B4-BE49-F238E27FC236}">
                <a16:creationId xmlns:a16="http://schemas.microsoft.com/office/drawing/2014/main" id="{66A17908-92AB-460E-B742-08A794697569}"/>
              </a:ext>
            </a:extLst>
          </p:cNvPr>
          <p:cNvPicPr>
            <a:picLocks noChangeAspect="1"/>
          </p:cNvPicPr>
          <p:nvPr/>
        </p:nvPicPr>
        <p:blipFill>
          <a:blip r:embed="rId3"/>
          <a:stretch>
            <a:fillRect/>
          </a:stretch>
        </p:blipFill>
        <p:spPr>
          <a:xfrm>
            <a:off x="918288" y="5578644"/>
            <a:ext cx="9982200" cy="790575"/>
          </a:xfrm>
          <a:prstGeom prst="rect">
            <a:avLst/>
          </a:prstGeom>
        </p:spPr>
      </p:pic>
    </p:spTree>
    <p:extLst>
      <p:ext uri="{BB962C8B-B14F-4D97-AF65-F5344CB8AC3E}">
        <p14:creationId xmlns:p14="http://schemas.microsoft.com/office/powerpoint/2010/main" val="2271410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FDE9B65-B2E8-4F40-880D-8653B67083DE}"/>
              </a:ext>
            </a:extLst>
          </p:cNvPr>
          <p:cNvSpPr>
            <a:spLocks noGrp="1"/>
          </p:cNvSpPr>
          <p:nvPr>
            <p:ph idx="1"/>
          </p:nvPr>
        </p:nvSpPr>
        <p:spPr>
          <a:xfrm>
            <a:off x="580747" y="311658"/>
            <a:ext cx="10515600" cy="4351338"/>
          </a:xfrm>
        </p:spPr>
        <p:txBody>
          <a:bodyPr/>
          <a:lstStyle/>
          <a:p>
            <a:r>
              <a:rPr lang="en-US" dirty="0"/>
              <a:t>The conservation of energy principle for a cyclic device requires that</a:t>
            </a:r>
          </a:p>
        </p:txBody>
      </p:sp>
      <p:pic>
        <p:nvPicPr>
          <p:cNvPr id="4" name="Picture 3">
            <a:extLst>
              <a:ext uri="{FF2B5EF4-FFF2-40B4-BE49-F238E27FC236}">
                <a16:creationId xmlns:a16="http://schemas.microsoft.com/office/drawing/2014/main" id="{5C2F62EB-40E3-4B9F-994E-F833DE38D3DD}"/>
              </a:ext>
            </a:extLst>
          </p:cNvPr>
          <p:cNvPicPr>
            <a:picLocks noChangeAspect="1"/>
          </p:cNvPicPr>
          <p:nvPr/>
        </p:nvPicPr>
        <p:blipFill>
          <a:blip r:embed="rId2"/>
          <a:stretch>
            <a:fillRect/>
          </a:stretch>
        </p:blipFill>
        <p:spPr>
          <a:xfrm>
            <a:off x="2676525" y="1155454"/>
            <a:ext cx="6838950" cy="685800"/>
          </a:xfrm>
          <a:prstGeom prst="rect">
            <a:avLst/>
          </a:prstGeom>
        </p:spPr>
      </p:pic>
      <p:sp>
        <p:nvSpPr>
          <p:cNvPr id="5" name="Rectangle 4">
            <a:extLst>
              <a:ext uri="{FF2B5EF4-FFF2-40B4-BE49-F238E27FC236}">
                <a16:creationId xmlns:a16="http://schemas.microsoft.com/office/drawing/2014/main" id="{B72AC013-5954-43B3-9276-8801A532CC20}"/>
              </a:ext>
            </a:extLst>
          </p:cNvPr>
          <p:cNvSpPr/>
          <p:nvPr/>
        </p:nvSpPr>
        <p:spPr>
          <a:xfrm>
            <a:off x="780415" y="2019592"/>
            <a:ext cx="4780732" cy="523220"/>
          </a:xfrm>
          <a:prstGeom prst="rect">
            <a:avLst/>
          </a:prstGeom>
        </p:spPr>
        <p:txBody>
          <a:bodyPr wrap="none">
            <a:spAutoFit/>
          </a:bodyPr>
          <a:lstStyle/>
          <a:p>
            <a:r>
              <a:rPr lang="en-US" sz="2800" dirty="0"/>
              <a:t>Then the COP relation becomes</a:t>
            </a:r>
          </a:p>
        </p:txBody>
      </p:sp>
      <p:pic>
        <p:nvPicPr>
          <p:cNvPr id="6" name="Picture 5">
            <a:extLst>
              <a:ext uri="{FF2B5EF4-FFF2-40B4-BE49-F238E27FC236}">
                <a16:creationId xmlns:a16="http://schemas.microsoft.com/office/drawing/2014/main" id="{AD8BC8BE-7C1C-4742-AD17-87039A6FE1AF}"/>
              </a:ext>
            </a:extLst>
          </p:cNvPr>
          <p:cNvPicPr>
            <a:picLocks noChangeAspect="1"/>
          </p:cNvPicPr>
          <p:nvPr/>
        </p:nvPicPr>
        <p:blipFill>
          <a:blip r:embed="rId3"/>
          <a:stretch>
            <a:fillRect/>
          </a:stretch>
        </p:blipFill>
        <p:spPr>
          <a:xfrm>
            <a:off x="2257147" y="2775875"/>
            <a:ext cx="7162800" cy="952500"/>
          </a:xfrm>
          <a:prstGeom prst="rect">
            <a:avLst/>
          </a:prstGeom>
        </p:spPr>
      </p:pic>
    </p:spTree>
    <p:extLst>
      <p:ext uri="{BB962C8B-B14F-4D97-AF65-F5344CB8AC3E}">
        <p14:creationId xmlns:p14="http://schemas.microsoft.com/office/powerpoint/2010/main" val="3906892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C2F30E-1C6E-4658-B873-0B424862246C}"/>
              </a:ext>
            </a:extLst>
          </p:cNvPr>
          <p:cNvSpPr>
            <a:spLocks noGrp="1"/>
          </p:cNvSpPr>
          <p:nvPr>
            <p:ph idx="1"/>
          </p:nvPr>
        </p:nvSpPr>
        <p:spPr>
          <a:xfrm>
            <a:off x="838200" y="227644"/>
            <a:ext cx="10515600" cy="4351338"/>
          </a:xfrm>
        </p:spPr>
        <p:txBody>
          <a:bodyPr>
            <a:normAutofit/>
          </a:bodyPr>
          <a:lstStyle/>
          <a:p>
            <a:r>
              <a:rPr lang="en-US" dirty="0"/>
              <a:t>Notice that the value of COP</a:t>
            </a:r>
            <a:r>
              <a:rPr lang="en-US" baseline="-25000" dirty="0"/>
              <a:t>R</a:t>
            </a:r>
            <a:r>
              <a:rPr lang="en-US" dirty="0"/>
              <a:t> can be greater than unity. </a:t>
            </a:r>
          </a:p>
          <a:p>
            <a:r>
              <a:rPr lang="en-US" dirty="0"/>
              <a:t>That is, the amount of heat removed from the refrigerated space can be greater than the amount of work input. </a:t>
            </a:r>
          </a:p>
          <a:p>
            <a:r>
              <a:rPr lang="en-US" dirty="0"/>
              <a:t>This contrasts with the thermal efficiency, which can never be greater than 1. </a:t>
            </a:r>
          </a:p>
          <a:p>
            <a:r>
              <a:rPr lang="en-US" dirty="0"/>
              <a:t>In fact, one reason for expressing the efficiency of a refrigerator by another term—the coefficient of performance—is the desire to avoid the oddity of having efficiencies greater than unity.</a:t>
            </a:r>
          </a:p>
        </p:txBody>
      </p:sp>
    </p:spTree>
    <p:extLst>
      <p:ext uri="{BB962C8B-B14F-4D97-AF65-F5344CB8AC3E}">
        <p14:creationId xmlns:p14="http://schemas.microsoft.com/office/powerpoint/2010/main" val="4205452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B2972-9631-4A13-AD58-C59EF99F56CB}"/>
              </a:ext>
            </a:extLst>
          </p:cNvPr>
          <p:cNvSpPr>
            <a:spLocks noGrp="1"/>
          </p:cNvSpPr>
          <p:nvPr>
            <p:ph type="title"/>
          </p:nvPr>
        </p:nvSpPr>
        <p:spPr>
          <a:xfrm>
            <a:off x="807672" y="0"/>
            <a:ext cx="10515600" cy="634401"/>
          </a:xfrm>
        </p:spPr>
        <p:txBody>
          <a:bodyPr>
            <a:normAutofit/>
          </a:bodyPr>
          <a:lstStyle/>
          <a:p>
            <a:r>
              <a:rPr lang="en-US" sz="2800" b="1" dirty="0">
                <a:latin typeface="+mn-lt"/>
              </a:rPr>
              <a:t>Heat Pumps</a:t>
            </a:r>
          </a:p>
        </p:txBody>
      </p:sp>
      <p:sp>
        <p:nvSpPr>
          <p:cNvPr id="3" name="Content Placeholder 2">
            <a:extLst>
              <a:ext uri="{FF2B5EF4-FFF2-40B4-BE49-F238E27FC236}">
                <a16:creationId xmlns:a16="http://schemas.microsoft.com/office/drawing/2014/main" id="{EF369647-EE1B-4B41-A78B-99F4D78EA802}"/>
              </a:ext>
            </a:extLst>
          </p:cNvPr>
          <p:cNvSpPr>
            <a:spLocks noGrp="1"/>
          </p:cNvSpPr>
          <p:nvPr>
            <p:ph idx="1"/>
          </p:nvPr>
        </p:nvSpPr>
        <p:spPr>
          <a:xfrm>
            <a:off x="332172" y="823556"/>
            <a:ext cx="5405959" cy="5479590"/>
          </a:xfrm>
        </p:spPr>
        <p:txBody>
          <a:bodyPr>
            <a:normAutofit/>
          </a:bodyPr>
          <a:lstStyle/>
          <a:p>
            <a:pPr algn="just"/>
            <a:r>
              <a:rPr lang="en-US" sz="2400" dirty="0"/>
              <a:t>Another device that transfers heat from a low-temperature medium to a high-temperature one is the heat pump, shown schematically in Fig. 6–21</a:t>
            </a:r>
          </a:p>
          <a:p>
            <a:pPr algn="just"/>
            <a:r>
              <a:rPr lang="en-US" sz="2400" dirty="0"/>
              <a:t>Refrigerators and heat pumps operate on the same cycle but differ in their objectives. </a:t>
            </a:r>
          </a:p>
          <a:p>
            <a:pPr algn="just"/>
            <a:r>
              <a:rPr lang="en-US" sz="2400" dirty="0"/>
              <a:t>The objective of a refrigerator is to maintain the refrigerated space at a low temperature by removing heat from it. </a:t>
            </a:r>
          </a:p>
          <a:p>
            <a:pPr algn="just"/>
            <a:r>
              <a:rPr lang="en-US" sz="2400" dirty="0"/>
              <a:t>Discharging this heat to a higher-temperature medium is a necessary part of the operation, not the purpose.</a:t>
            </a:r>
          </a:p>
          <a:p>
            <a:endParaRPr lang="en-US" sz="2000" dirty="0"/>
          </a:p>
        </p:txBody>
      </p:sp>
      <p:pic>
        <p:nvPicPr>
          <p:cNvPr id="4" name="Picture 3">
            <a:extLst>
              <a:ext uri="{FF2B5EF4-FFF2-40B4-BE49-F238E27FC236}">
                <a16:creationId xmlns:a16="http://schemas.microsoft.com/office/drawing/2014/main" id="{51371F1F-E954-49AF-823E-EAE53A033138}"/>
              </a:ext>
            </a:extLst>
          </p:cNvPr>
          <p:cNvPicPr>
            <a:picLocks noChangeAspect="1"/>
          </p:cNvPicPr>
          <p:nvPr/>
        </p:nvPicPr>
        <p:blipFill>
          <a:blip r:embed="rId2"/>
          <a:stretch>
            <a:fillRect/>
          </a:stretch>
        </p:blipFill>
        <p:spPr>
          <a:xfrm>
            <a:off x="6065472" y="823556"/>
            <a:ext cx="3000375" cy="4295775"/>
          </a:xfrm>
          <a:prstGeom prst="rect">
            <a:avLst/>
          </a:prstGeom>
        </p:spPr>
      </p:pic>
      <p:pic>
        <p:nvPicPr>
          <p:cNvPr id="5" name="Picture 4">
            <a:extLst>
              <a:ext uri="{FF2B5EF4-FFF2-40B4-BE49-F238E27FC236}">
                <a16:creationId xmlns:a16="http://schemas.microsoft.com/office/drawing/2014/main" id="{579B954B-31D6-4597-A27E-8DA0E66F69CA}"/>
              </a:ext>
            </a:extLst>
          </p:cNvPr>
          <p:cNvPicPr>
            <a:picLocks noChangeAspect="1"/>
          </p:cNvPicPr>
          <p:nvPr/>
        </p:nvPicPr>
        <p:blipFill>
          <a:blip r:embed="rId3"/>
          <a:stretch>
            <a:fillRect/>
          </a:stretch>
        </p:blipFill>
        <p:spPr>
          <a:xfrm>
            <a:off x="9321283" y="1015043"/>
            <a:ext cx="2870717" cy="4104288"/>
          </a:xfrm>
          <a:prstGeom prst="rect">
            <a:avLst/>
          </a:prstGeom>
        </p:spPr>
      </p:pic>
    </p:spTree>
    <p:extLst>
      <p:ext uri="{BB962C8B-B14F-4D97-AF65-F5344CB8AC3E}">
        <p14:creationId xmlns:p14="http://schemas.microsoft.com/office/powerpoint/2010/main" val="34189917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FD4A30-85FD-4314-B5AC-1A8196C3D5D0}"/>
              </a:ext>
            </a:extLst>
          </p:cNvPr>
          <p:cNvPicPr>
            <a:picLocks noChangeAspect="1"/>
          </p:cNvPicPr>
          <p:nvPr/>
        </p:nvPicPr>
        <p:blipFill>
          <a:blip r:embed="rId2"/>
          <a:stretch>
            <a:fillRect/>
          </a:stretch>
        </p:blipFill>
        <p:spPr>
          <a:xfrm>
            <a:off x="7801715" y="175474"/>
            <a:ext cx="3019425" cy="5619750"/>
          </a:xfrm>
          <a:prstGeom prst="rect">
            <a:avLst/>
          </a:prstGeom>
        </p:spPr>
      </p:pic>
      <p:sp>
        <p:nvSpPr>
          <p:cNvPr id="3" name="Content Placeholder 2">
            <a:extLst>
              <a:ext uri="{FF2B5EF4-FFF2-40B4-BE49-F238E27FC236}">
                <a16:creationId xmlns:a16="http://schemas.microsoft.com/office/drawing/2014/main" id="{7985F120-201E-4463-A666-8AD1654F9DF7}"/>
              </a:ext>
            </a:extLst>
          </p:cNvPr>
          <p:cNvSpPr>
            <a:spLocks noGrp="1"/>
          </p:cNvSpPr>
          <p:nvPr>
            <p:ph idx="1"/>
          </p:nvPr>
        </p:nvSpPr>
        <p:spPr>
          <a:xfrm>
            <a:off x="679579" y="649968"/>
            <a:ext cx="6122437" cy="4351338"/>
          </a:xfrm>
        </p:spPr>
        <p:txBody>
          <a:bodyPr>
            <a:normAutofit fontScale="92500"/>
          </a:bodyPr>
          <a:lstStyle/>
          <a:p>
            <a:r>
              <a:rPr lang="en-US" sz="2400" dirty="0"/>
              <a:t>The objective of a heat pump, however, is to maintain heated space at a high temperature. </a:t>
            </a:r>
          </a:p>
          <a:p>
            <a:r>
              <a:rPr lang="en-US" sz="2400" dirty="0"/>
              <a:t>This is accomplished by absorbing heat from a low-temperature source, such as well water or cold outside air winter, and supplying this heat to the high-temperature medium such as a house (Fig. 6–22).</a:t>
            </a:r>
          </a:p>
          <a:p>
            <a:r>
              <a:rPr lang="en-US" sz="2400" dirty="0"/>
              <a:t>An ordinary refrigerator that is placed in the window of a house with its door open to the cold outside air in winter will function as a heat pump since it will try to cool the outside by absorbing heat from it and rejecting this heat into the house through the coils behind it (Fig. 6–23).</a:t>
            </a:r>
          </a:p>
          <a:p>
            <a:endParaRPr lang="en-US" sz="2400" dirty="0"/>
          </a:p>
        </p:txBody>
      </p:sp>
    </p:spTree>
    <p:extLst>
      <p:ext uri="{BB962C8B-B14F-4D97-AF65-F5344CB8AC3E}">
        <p14:creationId xmlns:p14="http://schemas.microsoft.com/office/powerpoint/2010/main" val="1160210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45848-DE2D-4A29-A5EE-9020DEE497C9}"/>
              </a:ext>
            </a:extLst>
          </p:cNvPr>
          <p:cNvSpPr>
            <a:spLocks noGrp="1"/>
          </p:cNvSpPr>
          <p:nvPr>
            <p:ph idx="1"/>
          </p:nvPr>
        </p:nvSpPr>
        <p:spPr>
          <a:xfrm>
            <a:off x="490309" y="376335"/>
            <a:ext cx="7479527" cy="6108441"/>
          </a:xfrm>
        </p:spPr>
        <p:txBody>
          <a:bodyPr>
            <a:normAutofit/>
          </a:bodyPr>
          <a:lstStyle/>
          <a:p>
            <a:r>
              <a:rPr lang="en-US" dirty="0"/>
              <a:t>As another familiar example, consider the heating of a room by the passage of electric current through a resistor (Fig. 6–2). </a:t>
            </a:r>
          </a:p>
          <a:p>
            <a:r>
              <a:rPr lang="en-US" dirty="0"/>
              <a:t>Again, the first law dictates that the amount of electric energy supplied to the resistance wires be equal to the amount of energy transferred to the room air as heat.</a:t>
            </a:r>
          </a:p>
          <a:p>
            <a:r>
              <a:rPr lang="en-US" dirty="0"/>
              <a:t>Now let us attempt to reverse this process. It will come as no surprise that transferring some heat to the wires does not cause an equivalent amount of electric energy to be generated in the wires.</a:t>
            </a:r>
          </a:p>
        </p:txBody>
      </p:sp>
      <p:pic>
        <p:nvPicPr>
          <p:cNvPr id="2" name="Picture 1">
            <a:extLst>
              <a:ext uri="{FF2B5EF4-FFF2-40B4-BE49-F238E27FC236}">
                <a16:creationId xmlns:a16="http://schemas.microsoft.com/office/drawing/2014/main" id="{4EFC9D62-2968-4F53-B82B-BD684AA109C7}"/>
              </a:ext>
            </a:extLst>
          </p:cNvPr>
          <p:cNvPicPr>
            <a:picLocks noChangeAspect="1"/>
          </p:cNvPicPr>
          <p:nvPr/>
        </p:nvPicPr>
        <p:blipFill>
          <a:blip r:embed="rId2"/>
          <a:stretch>
            <a:fillRect/>
          </a:stretch>
        </p:blipFill>
        <p:spPr>
          <a:xfrm>
            <a:off x="7969836" y="513101"/>
            <a:ext cx="3638550" cy="2600325"/>
          </a:xfrm>
          <a:prstGeom prst="rect">
            <a:avLst/>
          </a:prstGeom>
        </p:spPr>
      </p:pic>
    </p:spTree>
    <p:extLst>
      <p:ext uri="{BB962C8B-B14F-4D97-AF65-F5344CB8AC3E}">
        <p14:creationId xmlns:p14="http://schemas.microsoft.com/office/powerpoint/2010/main" val="2680375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CD6EEC-FEAF-4B4C-9EF7-CBB8A570BCDA}"/>
              </a:ext>
            </a:extLst>
          </p:cNvPr>
          <p:cNvSpPr>
            <a:spLocks noGrp="1"/>
          </p:cNvSpPr>
          <p:nvPr>
            <p:ph idx="1"/>
          </p:nvPr>
        </p:nvSpPr>
        <p:spPr>
          <a:xfrm>
            <a:off x="669138" y="287832"/>
            <a:ext cx="10515600" cy="5349487"/>
          </a:xfrm>
        </p:spPr>
        <p:txBody>
          <a:bodyPr/>
          <a:lstStyle/>
          <a:p>
            <a:r>
              <a:rPr lang="en-US" dirty="0"/>
              <a:t>The measure of performance of a heat pump is also expressed in terms of the coefficient of performance COP</a:t>
            </a:r>
            <a:r>
              <a:rPr lang="en-US" baseline="-25000" dirty="0"/>
              <a:t>HP</a:t>
            </a:r>
            <a:r>
              <a:rPr lang="en-US" dirty="0"/>
              <a:t>, defined as</a:t>
            </a:r>
          </a:p>
          <a:p>
            <a:endParaRPr lang="en-US" dirty="0"/>
          </a:p>
          <a:p>
            <a:endParaRPr lang="en-US" dirty="0"/>
          </a:p>
          <a:p>
            <a:endParaRPr lang="en-US" dirty="0"/>
          </a:p>
          <a:p>
            <a:endParaRPr lang="en-US" dirty="0"/>
          </a:p>
          <a:p>
            <a:endParaRPr lang="en-US" dirty="0"/>
          </a:p>
          <a:p>
            <a:endParaRPr lang="en-US" dirty="0"/>
          </a:p>
          <a:p>
            <a:endParaRPr lang="en-US" dirty="0"/>
          </a:p>
          <a:p>
            <a:r>
              <a:rPr lang="en-US" dirty="0"/>
              <a:t>This relation implies that the coefficient performance of a heat pump is always greater than unity since COP</a:t>
            </a:r>
            <a:r>
              <a:rPr lang="en-US" baseline="-25000" dirty="0"/>
              <a:t>R</a:t>
            </a:r>
            <a:r>
              <a:rPr lang="en-US" dirty="0"/>
              <a:t> is a positive quantity.</a:t>
            </a:r>
          </a:p>
          <a:p>
            <a:endParaRPr lang="en-US" dirty="0"/>
          </a:p>
        </p:txBody>
      </p:sp>
      <p:pic>
        <p:nvPicPr>
          <p:cNvPr id="4" name="Picture 3">
            <a:extLst>
              <a:ext uri="{FF2B5EF4-FFF2-40B4-BE49-F238E27FC236}">
                <a16:creationId xmlns:a16="http://schemas.microsoft.com/office/drawing/2014/main" id="{40D15C2D-B059-437D-B4A4-BCD919F64159}"/>
              </a:ext>
            </a:extLst>
          </p:cNvPr>
          <p:cNvPicPr>
            <a:picLocks noChangeAspect="1"/>
          </p:cNvPicPr>
          <p:nvPr/>
        </p:nvPicPr>
        <p:blipFill>
          <a:blip r:embed="rId2"/>
          <a:stretch>
            <a:fillRect/>
          </a:stretch>
        </p:blipFill>
        <p:spPr>
          <a:xfrm>
            <a:off x="865219" y="1153021"/>
            <a:ext cx="9629775" cy="3486150"/>
          </a:xfrm>
          <a:prstGeom prst="rect">
            <a:avLst/>
          </a:prstGeom>
        </p:spPr>
      </p:pic>
    </p:spTree>
    <p:extLst>
      <p:ext uri="{BB962C8B-B14F-4D97-AF65-F5344CB8AC3E}">
        <p14:creationId xmlns:p14="http://schemas.microsoft.com/office/powerpoint/2010/main" val="22025728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109FE0-AE7E-41E3-A9B0-2F25BA8A6294}"/>
              </a:ext>
            </a:extLst>
          </p:cNvPr>
          <p:cNvSpPr>
            <a:spLocks noGrp="1"/>
          </p:cNvSpPr>
          <p:nvPr>
            <p:ph idx="1"/>
          </p:nvPr>
        </p:nvSpPr>
        <p:spPr>
          <a:xfrm>
            <a:off x="838200" y="408373"/>
            <a:ext cx="7639975" cy="5768590"/>
          </a:xfrm>
        </p:spPr>
        <p:txBody>
          <a:bodyPr>
            <a:normAutofit fontScale="92500"/>
          </a:bodyPr>
          <a:lstStyle/>
          <a:p>
            <a:r>
              <a:rPr lang="en-US" b="1" dirty="0"/>
              <a:t>Air conditioners </a:t>
            </a:r>
            <a:r>
              <a:rPr lang="en-US" dirty="0"/>
              <a:t>are basically refrigerators whose refrigerated space is</a:t>
            </a:r>
          </a:p>
          <a:p>
            <a:pPr marL="0" indent="0">
              <a:buNone/>
            </a:pPr>
            <a:r>
              <a:rPr lang="en-US" dirty="0"/>
              <a:t>a room or a building instead of the food compartment.</a:t>
            </a:r>
          </a:p>
          <a:p>
            <a:r>
              <a:rPr lang="en-US" dirty="0"/>
              <a:t>A window air conditioning unit cools a room by absorbing heat from the room air and discharging it to the outside.</a:t>
            </a:r>
          </a:p>
          <a:p>
            <a:r>
              <a:rPr lang="en-US" dirty="0"/>
              <a:t>The same air-conditioning unit can be used as a heat pump in winter by installing it backwards</a:t>
            </a:r>
          </a:p>
          <a:p>
            <a:r>
              <a:rPr lang="en-US" dirty="0"/>
              <a:t>In this mode, the unit absorbs heat from the cold outside and delivers it to the room.</a:t>
            </a:r>
          </a:p>
          <a:p>
            <a:r>
              <a:rPr lang="en-US" dirty="0"/>
              <a:t>Air-conditioning systems that are equipped with proper controls and a reversing valve operate as air conditioners in summer and as heat pumps in winter.</a:t>
            </a:r>
          </a:p>
        </p:txBody>
      </p:sp>
      <p:pic>
        <p:nvPicPr>
          <p:cNvPr id="4" name="Picture 3">
            <a:extLst>
              <a:ext uri="{FF2B5EF4-FFF2-40B4-BE49-F238E27FC236}">
                <a16:creationId xmlns:a16="http://schemas.microsoft.com/office/drawing/2014/main" id="{4621EA35-BA1F-40FC-9EAD-A86CA3D624A3}"/>
              </a:ext>
            </a:extLst>
          </p:cNvPr>
          <p:cNvPicPr>
            <a:picLocks noChangeAspect="1"/>
          </p:cNvPicPr>
          <p:nvPr/>
        </p:nvPicPr>
        <p:blipFill>
          <a:blip r:embed="rId2"/>
          <a:stretch>
            <a:fillRect/>
          </a:stretch>
        </p:blipFill>
        <p:spPr>
          <a:xfrm>
            <a:off x="8987214" y="656947"/>
            <a:ext cx="2831923" cy="4450165"/>
          </a:xfrm>
          <a:prstGeom prst="rect">
            <a:avLst/>
          </a:prstGeom>
        </p:spPr>
      </p:pic>
    </p:spTree>
    <p:extLst>
      <p:ext uri="{BB962C8B-B14F-4D97-AF65-F5344CB8AC3E}">
        <p14:creationId xmlns:p14="http://schemas.microsoft.com/office/powerpoint/2010/main" val="21453758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12651E-637D-4FC4-A729-DC05C4C5CEFC}"/>
              </a:ext>
            </a:extLst>
          </p:cNvPr>
          <p:cNvPicPr>
            <a:picLocks noChangeAspect="1"/>
          </p:cNvPicPr>
          <p:nvPr/>
        </p:nvPicPr>
        <p:blipFill>
          <a:blip r:embed="rId2"/>
          <a:stretch>
            <a:fillRect/>
          </a:stretch>
        </p:blipFill>
        <p:spPr>
          <a:xfrm>
            <a:off x="1118432" y="127353"/>
            <a:ext cx="9517017" cy="6603293"/>
          </a:xfrm>
          <a:prstGeom prst="rect">
            <a:avLst/>
          </a:prstGeom>
        </p:spPr>
      </p:pic>
    </p:spTree>
    <p:extLst>
      <p:ext uri="{BB962C8B-B14F-4D97-AF65-F5344CB8AC3E}">
        <p14:creationId xmlns:p14="http://schemas.microsoft.com/office/powerpoint/2010/main" val="263913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E354EE-9947-4FB7-94AE-01C02EA2C59B}"/>
              </a:ext>
            </a:extLst>
          </p:cNvPr>
          <p:cNvPicPr>
            <a:picLocks noChangeAspect="1"/>
          </p:cNvPicPr>
          <p:nvPr/>
        </p:nvPicPr>
        <p:blipFill>
          <a:blip r:embed="rId2"/>
          <a:stretch>
            <a:fillRect/>
          </a:stretch>
        </p:blipFill>
        <p:spPr>
          <a:xfrm>
            <a:off x="374896" y="70189"/>
            <a:ext cx="7429500" cy="5314950"/>
          </a:xfrm>
          <a:prstGeom prst="rect">
            <a:avLst/>
          </a:prstGeom>
        </p:spPr>
      </p:pic>
      <p:pic>
        <p:nvPicPr>
          <p:cNvPr id="3" name="Picture 2">
            <a:extLst>
              <a:ext uri="{FF2B5EF4-FFF2-40B4-BE49-F238E27FC236}">
                <a16:creationId xmlns:a16="http://schemas.microsoft.com/office/drawing/2014/main" id="{7E0686CF-FD28-48C4-BF70-CFE7BD5E357C}"/>
              </a:ext>
            </a:extLst>
          </p:cNvPr>
          <p:cNvPicPr>
            <a:picLocks noChangeAspect="1"/>
          </p:cNvPicPr>
          <p:nvPr/>
        </p:nvPicPr>
        <p:blipFill>
          <a:blip r:embed="rId3"/>
          <a:stretch>
            <a:fillRect/>
          </a:stretch>
        </p:blipFill>
        <p:spPr>
          <a:xfrm>
            <a:off x="8212008" y="260480"/>
            <a:ext cx="3400425" cy="6019800"/>
          </a:xfrm>
          <a:prstGeom prst="rect">
            <a:avLst/>
          </a:prstGeom>
        </p:spPr>
      </p:pic>
    </p:spTree>
    <p:extLst>
      <p:ext uri="{BB962C8B-B14F-4D97-AF65-F5344CB8AC3E}">
        <p14:creationId xmlns:p14="http://schemas.microsoft.com/office/powerpoint/2010/main" val="18744184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6F5F86-C9FA-4E79-B274-54BEEF08647C}"/>
              </a:ext>
            </a:extLst>
          </p:cNvPr>
          <p:cNvPicPr>
            <a:picLocks noChangeAspect="1"/>
          </p:cNvPicPr>
          <p:nvPr/>
        </p:nvPicPr>
        <p:blipFill>
          <a:blip r:embed="rId2"/>
          <a:stretch>
            <a:fillRect/>
          </a:stretch>
        </p:blipFill>
        <p:spPr>
          <a:xfrm>
            <a:off x="2121256" y="440872"/>
            <a:ext cx="7762875" cy="3886200"/>
          </a:xfrm>
          <a:prstGeom prst="rect">
            <a:avLst/>
          </a:prstGeom>
        </p:spPr>
      </p:pic>
    </p:spTree>
    <p:extLst>
      <p:ext uri="{BB962C8B-B14F-4D97-AF65-F5344CB8AC3E}">
        <p14:creationId xmlns:p14="http://schemas.microsoft.com/office/powerpoint/2010/main" val="2495285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DB4E4-95EF-41EF-937A-6C3293416B57}"/>
              </a:ext>
            </a:extLst>
          </p:cNvPr>
          <p:cNvSpPr>
            <a:spLocks noGrp="1"/>
          </p:cNvSpPr>
          <p:nvPr>
            <p:ph type="title"/>
          </p:nvPr>
        </p:nvSpPr>
        <p:spPr>
          <a:xfrm>
            <a:off x="838200" y="107673"/>
            <a:ext cx="10515600" cy="913259"/>
          </a:xfrm>
        </p:spPr>
        <p:txBody>
          <a:bodyPr>
            <a:normAutofit/>
          </a:bodyPr>
          <a:lstStyle/>
          <a:p>
            <a:r>
              <a:rPr lang="en-US" sz="2800" b="1" dirty="0">
                <a:latin typeface="+mn-lt"/>
              </a:rPr>
              <a:t>The Second Law of Thermodynamics:</a:t>
            </a:r>
            <a:br>
              <a:rPr lang="en-US" sz="2800" b="1" dirty="0">
                <a:latin typeface="+mn-lt"/>
              </a:rPr>
            </a:br>
            <a:r>
              <a:rPr lang="en-US" sz="2800" b="1" dirty="0">
                <a:latin typeface="+mn-lt"/>
              </a:rPr>
              <a:t>Clausius Statement</a:t>
            </a:r>
          </a:p>
        </p:txBody>
      </p:sp>
      <p:sp>
        <p:nvSpPr>
          <p:cNvPr id="3" name="Content Placeholder 2">
            <a:extLst>
              <a:ext uri="{FF2B5EF4-FFF2-40B4-BE49-F238E27FC236}">
                <a16:creationId xmlns:a16="http://schemas.microsoft.com/office/drawing/2014/main" id="{9DE030AB-F0B3-45BD-A291-4F2A7323EE60}"/>
              </a:ext>
            </a:extLst>
          </p:cNvPr>
          <p:cNvSpPr>
            <a:spLocks noGrp="1"/>
          </p:cNvSpPr>
          <p:nvPr>
            <p:ph idx="1"/>
          </p:nvPr>
        </p:nvSpPr>
        <p:spPr>
          <a:xfrm>
            <a:off x="838200" y="1154097"/>
            <a:ext cx="10515600" cy="5022866"/>
          </a:xfrm>
        </p:spPr>
        <p:txBody>
          <a:bodyPr>
            <a:normAutofit fontScale="92500" lnSpcReduction="10000"/>
          </a:bodyPr>
          <a:lstStyle/>
          <a:p>
            <a:r>
              <a:rPr lang="en-US" dirty="0"/>
              <a:t>There are two classical statements of the second law—the Kelvin–Planck statement, which is related to heat engines and discussed in the preceding section, and the Clausius statement, which is related to refrigerators or heat pumps.</a:t>
            </a:r>
          </a:p>
          <a:p>
            <a:r>
              <a:rPr lang="en-US" dirty="0"/>
              <a:t>The Clausius statement is expressed as follows:</a:t>
            </a:r>
          </a:p>
          <a:p>
            <a:r>
              <a:rPr lang="en-US" i="1" dirty="0"/>
              <a:t>“It is impossible to construct a device that operates in a cycle and produces </a:t>
            </a:r>
            <a:r>
              <a:rPr lang="en-US" i="1" dirty="0">
                <a:solidFill>
                  <a:srgbClr val="C00000"/>
                </a:solidFill>
              </a:rPr>
              <a:t>no effect other than </a:t>
            </a:r>
            <a:r>
              <a:rPr lang="en-US" i="1" dirty="0"/>
              <a:t>the transfer of heat from a lower-temperature body to a higher-temperature body.”</a:t>
            </a:r>
          </a:p>
          <a:p>
            <a:r>
              <a:rPr lang="en-US" dirty="0"/>
              <a:t>It is common knowledge that heat does not, of its own, transfer from a cold medium to a warmer one.</a:t>
            </a:r>
          </a:p>
          <a:p>
            <a:r>
              <a:rPr lang="en-US" dirty="0"/>
              <a:t>The Clausius statement does not imply that a cyclic device that transfers heat from a cold medium to a warmer one is impossible to construct.</a:t>
            </a:r>
          </a:p>
          <a:p>
            <a:r>
              <a:rPr lang="en-US" dirty="0"/>
              <a:t>In fact, this is precisely what a common household refrigerator does.</a:t>
            </a:r>
            <a:endParaRPr lang="en-US" i="1" dirty="0"/>
          </a:p>
        </p:txBody>
      </p:sp>
    </p:spTree>
    <p:extLst>
      <p:ext uri="{BB962C8B-B14F-4D97-AF65-F5344CB8AC3E}">
        <p14:creationId xmlns:p14="http://schemas.microsoft.com/office/powerpoint/2010/main" val="1633559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C48DB7-2145-4417-BD00-329ADFD75A58}"/>
              </a:ext>
            </a:extLst>
          </p:cNvPr>
          <p:cNvSpPr>
            <a:spLocks noGrp="1"/>
          </p:cNvSpPr>
          <p:nvPr>
            <p:ph idx="1"/>
          </p:nvPr>
        </p:nvSpPr>
        <p:spPr>
          <a:xfrm>
            <a:off x="749424" y="174378"/>
            <a:ext cx="6707819" cy="6492752"/>
          </a:xfrm>
        </p:spPr>
        <p:txBody>
          <a:bodyPr>
            <a:normAutofit/>
          </a:bodyPr>
          <a:lstStyle/>
          <a:p>
            <a:r>
              <a:rPr lang="en-US" sz="2600" dirty="0"/>
              <a:t>It simply states that a refrigerator cannot operate unless its compressor is driven by an external power source, such as an electric motor (Fig. 6–26).</a:t>
            </a:r>
          </a:p>
          <a:p>
            <a:r>
              <a:rPr lang="en-US" sz="2600" dirty="0"/>
              <a:t>The second law of thermodynamics is based on experimental observations. To date, no experiment has been conducted that contradicts the second law, and this should be taken as sufficient proof of its validity.</a:t>
            </a:r>
          </a:p>
        </p:txBody>
      </p:sp>
      <p:pic>
        <p:nvPicPr>
          <p:cNvPr id="4" name="Picture 3">
            <a:extLst>
              <a:ext uri="{FF2B5EF4-FFF2-40B4-BE49-F238E27FC236}">
                <a16:creationId xmlns:a16="http://schemas.microsoft.com/office/drawing/2014/main" id="{0E09905C-B756-4129-9C24-6EE3BE00F0ED}"/>
              </a:ext>
            </a:extLst>
          </p:cNvPr>
          <p:cNvPicPr>
            <a:picLocks noChangeAspect="1"/>
          </p:cNvPicPr>
          <p:nvPr/>
        </p:nvPicPr>
        <p:blipFill>
          <a:blip r:embed="rId2"/>
          <a:stretch>
            <a:fillRect/>
          </a:stretch>
        </p:blipFill>
        <p:spPr>
          <a:xfrm>
            <a:off x="8090239" y="68432"/>
            <a:ext cx="3752850" cy="5105400"/>
          </a:xfrm>
          <a:prstGeom prst="rect">
            <a:avLst/>
          </a:prstGeom>
        </p:spPr>
      </p:pic>
    </p:spTree>
    <p:extLst>
      <p:ext uri="{BB962C8B-B14F-4D97-AF65-F5344CB8AC3E}">
        <p14:creationId xmlns:p14="http://schemas.microsoft.com/office/powerpoint/2010/main" val="1960412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CD6F2-CD8E-4DA2-8636-1F311EA13E24}"/>
              </a:ext>
            </a:extLst>
          </p:cNvPr>
          <p:cNvSpPr>
            <a:spLocks noGrp="1"/>
          </p:cNvSpPr>
          <p:nvPr>
            <p:ph type="title"/>
          </p:nvPr>
        </p:nvSpPr>
        <p:spPr>
          <a:xfrm>
            <a:off x="838200" y="134306"/>
            <a:ext cx="10515600" cy="717951"/>
          </a:xfrm>
        </p:spPr>
        <p:txBody>
          <a:bodyPr>
            <a:normAutofit/>
          </a:bodyPr>
          <a:lstStyle/>
          <a:p>
            <a:r>
              <a:rPr lang="en-US" sz="2800" b="1" dirty="0">
                <a:latin typeface="+mn-lt"/>
              </a:rPr>
              <a:t>REVERSIBLE AND IRREVERSIBLE PROCESSES</a:t>
            </a:r>
          </a:p>
        </p:txBody>
      </p:sp>
      <p:sp>
        <p:nvSpPr>
          <p:cNvPr id="3" name="Content Placeholder 2">
            <a:extLst>
              <a:ext uri="{FF2B5EF4-FFF2-40B4-BE49-F238E27FC236}">
                <a16:creationId xmlns:a16="http://schemas.microsoft.com/office/drawing/2014/main" id="{61551CFA-058F-4E53-B630-0D016CF85501}"/>
              </a:ext>
            </a:extLst>
          </p:cNvPr>
          <p:cNvSpPr>
            <a:spLocks noGrp="1"/>
          </p:cNvSpPr>
          <p:nvPr>
            <p:ph idx="1"/>
          </p:nvPr>
        </p:nvSpPr>
        <p:spPr>
          <a:xfrm>
            <a:off x="838200" y="1012054"/>
            <a:ext cx="10515600" cy="5164909"/>
          </a:xfrm>
        </p:spPr>
        <p:txBody>
          <a:bodyPr>
            <a:normAutofit lnSpcReduction="10000"/>
          </a:bodyPr>
          <a:lstStyle/>
          <a:p>
            <a:r>
              <a:rPr lang="en-US" dirty="0">
                <a:solidFill>
                  <a:srgbClr val="C00000"/>
                </a:solidFill>
              </a:rPr>
              <a:t>The second law of thermodynamics states that no heat engine can have an efficiency of 100 percent. Then one may ask, What is the highest efficiency that a heat engine can possibly have? Before we can answer this question, we need to define an idealized process first, which is called the reversible process.</a:t>
            </a:r>
          </a:p>
          <a:p>
            <a:r>
              <a:rPr lang="en-US" dirty="0">
                <a:solidFill>
                  <a:schemeClr val="tx2"/>
                </a:solidFill>
              </a:rPr>
              <a:t>The processes that were discussed at the beginning of this chapter occurred in a certain direction. Once having taken place, these processes cannot reverse themselves spontaneously and restore the system to its initial state. For this reason, they are classified as irreversible processes.</a:t>
            </a:r>
          </a:p>
          <a:p>
            <a:r>
              <a:rPr lang="en-US" dirty="0"/>
              <a:t>Once a cup of hot coffee cools, it will not heat up by retrieving the heat it lost from the surroundings. If it could, the surroundings, as well as the system (coffee), would be restored to their original condition, and this would be a reversible process.</a:t>
            </a:r>
          </a:p>
          <a:p>
            <a:endParaRPr lang="en-US" sz="2600" i="1" dirty="0">
              <a:solidFill>
                <a:schemeClr val="tx2"/>
              </a:solidFill>
            </a:endParaRPr>
          </a:p>
        </p:txBody>
      </p:sp>
    </p:spTree>
    <p:extLst>
      <p:ext uri="{BB962C8B-B14F-4D97-AF65-F5344CB8AC3E}">
        <p14:creationId xmlns:p14="http://schemas.microsoft.com/office/powerpoint/2010/main" val="20500916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F6259F-9BED-4023-AAB3-ED66C002E0C9}"/>
              </a:ext>
            </a:extLst>
          </p:cNvPr>
          <p:cNvSpPr>
            <a:spLocks noGrp="1"/>
          </p:cNvSpPr>
          <p:nvPr>
            <p:ph idx="1"/>
          </p:nvPr>
        </p:nvSpPr>
        <p:spPr>
          <a:xfrm>
            <a:off x="838200" y="204186"/>
            <a:ext cx="10515600" cy="5972777"/>
          </a:xfrm>
        </p:spPr>
        <p:txBody>
          <a:bodyPr>
            <a:normAutofit lnSpcReduction="10000"/>
          </a:bodyPr>
          <a:lstStyle/>
          <a:p>
            <a:r>
              <a:rPr lang="en-US" b="1" dirty="0"/>
              <a:t>A reversible process </a:t>
            </a:r>
            <a:r>
              <a:rPr lang="en-US" dirty="0"/>
              <a:t>is defined as a process that can be reversed without leaving any trace on the surroundings.</a:t>
            </a:r>
          </a:p>
          <a:p>
            <a:r>
              <a:rPr lang="en-US" dirty="0"/>
              <a:t>That is, both the system </a:t>
            </a:r>
            <a:r>
              <a:rPr lang="en-US" i="1" dirty="0"/>
              <a:t>and </a:t>
            </a:r>
            <a:r>
              <a:rPr lang="en-US" dirty="0"/>
              <a:t>the surroundings are returned to their initial states at the end of the reverse process.</a:t>
            </a:r>
          </a:p>
          <a:p>
            <a:endParaRPr lang="en-US" dirty="0"/>
          </a:p>
          <a:p>
            <a:endParaRPr lang="en-US" dirty="0"/>
          </a:p>
          <a:p>
            <a:endParaRPr lang="en-US" dirty="0"/>
          </a:p>
          <a:p>
            <a:endParaRPr lang="en-US" dirty="0"/>
          </a:p>
          <a:p>
            <a:endParaRPr lang="en-US" dirty="0"/>
          </a:p>
          <a:p>
            <a:endParaRPr lang="en-US" dirty="0"/>
          </a:p>
          <a:p>
            <a:r>
              <a:rPr lang="en-US" dirty="0"/>
              <a:t>Processes that are not reversible are called </a:t>
            </a:r>
            <a:r>
              <a:rPr lang="en-US" b="1" dirty="0"/>
              <a:t>irreversible processes.</a:t>
            </a:r>
          </a:p>
          <a:p>
            <a:r>
              <a:rPr lang="en-US" dirty="0"/>
              <a:t>Reversible processes actually do not occur in nature. They are merely </a:t>
            </a:r>
            <a:r>
              <a:rPr lang="en-US" i="1" dirty="0"/>
              <a:t>idealizations </a:t>
            </a:r>
            <a:r>
              <a:rPr lang="en-US" dirty="0"/>
              <a:t>of actual processes.</a:t>
            </a:r>
          </a:p>
        </p:txBody>
      </p:sp>
      <p:pic>
        <p:nvPicPr>
          <p:cNvPr id="4" name="Picture 3">
            <a:extLst>
              <a:ext uri="{FF2B5EF4-FFF2-40B4-BE49-F238E27FC236}">
                <a16:creationId xmlns:a16="http://schemas.microsoft.com/office/drawing/2014/main" id="{97EDEA52-D416-4AE7-84AD-6D7A27BCC312}"/>
              </a:ext>
            </a:extLst>
          </p:cNvPr>
          <p:cNvPicPr>
            <a:picLocks noChangeAspect="1"/>
          </p:cNvPicPr>
          <p:nvPr/>
        </p:nvPicPr>
        <p:blipFill>
          <a:blip r:embed="rId2"/>
          <a:stretch>
            <a:fillRect/>
          </a:stretch>
        </p:blipFill>
        <p:spPr>
          <a:xfrm>
            <a:off x="4443642" y="2178901"/>
            <a:ext cx="2305077" cy="2023345"/>
          </a:xfrm>
          <a:prstGeom prst="rect">
            <a:avLst/>
          </a:prstGeom>
        </p:spPr>
      </p:pic>
    </p:spTree>
    <p:extLst>
      <p:ext uri="{BB962C8B-B14F-4D97-AF65-F5344CB8AC3E}">
        <p14:creationId xmlns:p14="http://schemas.microsoft.com/office/powerpoint/2010/main" val="22283312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148C1-BC30-4E06-AFB2-5619B6E65FB9}"/>
              </a:ext>
            </a:extLst>
          </p:cNvPr>
          <p:cNvSpPr>
            <a:spLocks noGrp="1"/>
          </p:cNvSpPr>
          <p:nvPr>
            <p:ph type="title"/>
          </p:nvPr>
        </p:nvSpPr>
        <p:spPr>
          <a:xfrm>
            <a:off x="838200" y="365126"/>
            <a:ext cx="10515600" cy="531520"/>
          </a:xfrm>
        </p:spPr>
        <p:txBody>
          <a:bodyPr>
            <a:normAutofit/>
          </a:bodyPr>
          <a:lstStyle/>
          <a:p>
            <a:r>
              <a:rPr lang="en-US" sz="2800" b="1" dirty="0">
                <a:latin typeface="+mn-lt"/>
              </a:rPr>
              <a:t>THE CARNOT CYCLE</a:t>
            </a:r>
          </a:p>
        </p:txBody>
      </p:sp>
      <p:sp>
        <p:nvSpPr>
          <p:cNvPr id="3" name="Content Placeholder 2">
            <a:extLst>
              <a:ext uri="{FF2B5EF4-FFF2-40B4-BE49-F238E27FC236}">
                <a16:creationId xmlns:a16="http://schemas.microsoft.com/office/drawing/2014/main" id="{5E0D879F-AAAA-4A65-94B4-93DB63CBE39A}"/>
              </a:ext>
            </a:extLst>
          </p:cNvPr>
          <p:cNvSpPr>
            <a:spLocks noGrp="1"/>
          </p:cNvSpPr>
          <p:nvPr>
            <p:ph idx="1"/>
          </p:nvPr>
        </p:nvSpPr>
        <p:spPr>
          <a:xfrm>
            <a:off x="838200" y="1027906"/>
            <a:ext cx="5873318" cy="4351338"/>
          </a:xfrm>
        </p:spPr>
        <p:txBody>
          <a:bodyPr>
            <a:normAutofit fontScale="92500"/>
          </a:bodyPr>
          <a:lstStyle/>
          <a:p>
            <a:r>
              <a:rPr lang="en-US" dirty="0"/>
              <a:t>We mentioned earlier that heat engines are cyclic devices and that the working fluid of a heat engine returns to its initial state at the end of each cycle.</a:t>
            </a:r>
          </a:p>
          <a:p>
            <a:r>
              <a:rPr lang="en-US" dirty="0"/>
              <a:t>Work is done by the working fluid during one part of the cycle and on the working fluid during another part.</a:t>
            </a:r>
          </a:p>
          <a:p>
            <a:r>
              <a:rPr lang="en-US" dirty="0"/>
              <a:t>The difference between these two is the net work delivered by the heat engine.</a:t>
            </a:r>
          </a:p>
          <a:p>
            <a:endParaRPr lang="en-US" dirty="0"/>
          </a:p>
        </p:txBody>
      </p:sp>
      <p:pic>
        <p:nvPicPr>
          <p:cNvPr id="4" name="Picture 3">
            <a:extLst>
              <a:ext uri="{FF2B5EF4-FFF2-40B4-BE49-F238E27FC236}">
                <a16:creationId xmlns:a16="http://schemas.microsoft.com/office/drawing/2014/main" id="{96306E7D-07DB-4B06-ABD5-CA50B39C24B2}"/>
              </a:ext>
            </a:extLst>
          </p:cNvPr>
          <p:cNvPicPr>
            <a:picLocks noChangeAspect="1"/>
          </p:cNvPicPr>
          <p:nvPr/>
        </p:nvPicPr>
        <p:blipFill>
          <a:blip r:embed="rId2"/>
          <a:stretch>
            <a:fillRect/>
          </a:stretch>
        </p:blipFill>
        <p:spPr>
          <a:xfrm>
            <a:off x="7617039" y="1027906"/>
            <a:ext cx="4358937" cy="4660219"/>
          </a:xfrm>
          <a:prstGeom prst="rect">
            <a:avLst/>
          </a:prstGeom>
        </p:spPr>
      </p:pic>
      <p:pic>
        <p:nvPicPr>
          <p:cNvPr id="5" name="Picture 4">
            <a:extLst>
              <a:ext uri="{FF2B5EF4-FFF2-40B4-BE49-F238E27FC236}">
                <a16:creationId xmlns:a16="http://schemas.microsoft.com/office/drawing/2014/main" id="{12213D28-ED5A-44ED-998A-8F6996B8FB1F}"/>
              </a:ext>
            </a:extLst>
          </p:cNvPr>
          <p:cNvPicPr>
            <a:picLocks noChangeAspect="1"/>
          </p:cNvPicPr>
          <p:nvPr/>
        </p:nvPicPr>
        <p:blipFill>
          <a:blip r:embed="rId3"/>
          <a:stretch>
            <a:fillRect/>
          </a:stretch>
        </p:blipFill>
        <p:spPr>
          <a:xfrm>
            <a:off x="838200" y="4821350"/>
            <a:ext cx="5638800" cy="866775"/>
          </a:xfrm>
          <a:prstGeom prst="rect">
            <a:avLst/>
          </a:prstGeom>
        </p:spPr>
      </p:pic>
    </p:spTree>
    <p:extLst>
      <p:ext uri="{BB962C8B-B14F-4D97-AF65-F5344CB8AC3E}">
        <p14:creationId xmlns:p14="http://schemas.microsoft.com/office/powerpoint/2010/main" val="3353848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2645848-DE2D-4A29-A5EE-9020DEE497C9}"/>
              </a:ext>
            </a:extLst>
          </p:cNvPr>
          <p:cNvSpPr>
            <a:spLocks noGrp="1"/>
          </p:cNvSpPr>
          <p:nvPr>
            <p:ph idx="1"/>
          </p:nvPr>
        </p:nvSpPr>
        <p:spPr>
          <a:xfrm>
            <a:off x="490309" y="376335"/>
            <a:ext cx="7479527" cy="6108441"/>
          </a:xfrm>
        </p:spPr>
        <p:txBody>
          <a:bodyPr>
            <a:normAutofit/>
          </a:bodyPr>
          <a:lstStyle/>
          <a:p>
            <a:r>
              <a:rPr lang="en-US" dirty="0"/>
              <a:t>Finally, consider a paddle-wheel mechanism that is operated by the fall of a mass (Fig. 6–3).</a:t>
            </a:r>
          </a:p>
          <a:p>
            <a:r>
              <a:rPr lang="en-US" dirty="0"/>
              <a:t>The paddle wheel rotates as the mass falls and stirs a fluid within an insulated container. </a:t>
            </a:r>
          </a:p>
          <a:p>
            <a:r>
              <a:rPr lang="en-US" dirty="0"/>
              <a:t>As a result, the potential energy of the mass decreases, and the internal energy of the fluid increases in accordance with the conservation of energy principle.</a:t>
            </a:r>
          </a:p>
          <a:p>
            <a:r>
              <a:rPr lang="en-US" dirty="0"/>
              <a:t>However, the reverse process, raising the mass by transferring heat from the fluid to the paddle wheel, does not occur in nature, although doing so would not violate the first law of thermodynamics.</a:t>
            </a:r>
          </a:p>
        </p:txBody>
      </p:sp>
      <p:pic>
        <p:nvPicPr>
          <p:cNvPr id="4" name="Picture 3">
            <a:extLst>
              <a:ext uri="{FF2B5EF4-FFF2-40B4-BE49-F238E27FC236}">
                <a16:creationId xmlns:a16="http://schemas.microsoft.com/office/drawing/2014/main" id="{EC42639D-4A2F-48E2-B22F-F988CBF970E5}"/>
              </a:ext>
            </a:extLst>
          </p:cNvPr>
          <p:cNvPicPr>
            <a:picLocks noChangeAspect="1"/>
          </p:cNvPicPr>
          <p:nvPr/>
        </p:nvPicPr>
        <p:blipFill>
          <a:blip r:embed="rId2"/>
          <a:stretch>
            <a:fillRect/>
          </a:stretch>
        </p:blipFill>
        <p:spPr>
          <a:xfrm>
            <a:off x="8297430" y="468620"/>
            <a:ext cx="3533775" cy="3648075"/>
          </a:xfrm>
          <a:prstGeom prst="rect">
            <a:avLst/>
          </a:prstGeom>
        </p:spPr>
      </p:pic>
    </p:spTree>
    <p:extLst>
      <p:ext uri="{BB962C8B-B14F-4D97-AF65-F5344CB8AC3E}">
        <p14:creationId xmlns:p14="http://schemas.microsoft.com/office/powerpoint/2010/main" val="11404768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E0D609-1F5B-4CD1-8A06-04E27CDF6DF9}"/>
              </a:ext>
            </a:extLst>
          </p:cNvPr>
          <p:cNvSpPr>
            <a:spLocks noGrp="1"/>
          </p:cNvSpPr>
          <p:nvPr>
            <p:ph idx="1"/>
          </p:nvPr>
        </p:nvSpPr>
        <p:spPr>
          <a:xfrm>
            <a:off x="838200" y="337351"/>
            <a:ext cx="10515600" cy="5839612"/>
          </a:xfrm>
        </p:spPr>
        <p:txBody>
          <a:bodyPr>
            <a:normAutofit/>
          </a:bodyPr>
          <a:lstStyle/>
          <a:p>
            <a:r>
              <a:rPr lang="en-US" dirty="0"/>
              <a:t>The efficiency of a heat-engine cycle greatly depends on how the individual processes that make up the cycle are executed.</a:t>
            </a:r>
          </a:p>
          <a:p>
            <a:r>
              <a:rPr lang="en-US" dirty="0"/>
              <a:t>The net work, thus the cycle efficiency, can be maximized by using processes that require the least amount of work and deliver the most, that is, by using </a:t>
            </a:r>
            <a:r>
              <a:rPr lang="en-US" i="1" dirty="0"/>
              <a:t>reversible processes</a:t>
            </a:r>
            <a:r>
              <a:rPr lang="en-US" dirty="0"/>
              <a:t>.</a:t>
            </a:r>
          </a:p>
          <a:p>
            <a:r>
              <a:rPr lang="en-US" dirty="0"/>
              <a:t>Reversible cycles cannot be achieved in practice because the irreversibility associated with each process cannot be eliminated.</a:t>
            </a:r>
          </a:p>
          <a:p>
            <a:r>
              <a:rPr lang="en-US" dirty="0"/>
              <a:t>However, reversible cycles provide upper limits on the performance of real cycles.</a:t>
            </a:r>
          </a:p>
          <a:p>
            <a:r>
              <a:rPr lang="en-US" dirty="0"/>
              <a:t>Heat engines and refrigerators that work on reversible cycles serve as models to which actual heat engines and refrigerators can be compared.</a:t>
            </a:r>
          </a:p>
        </p:txBody>
      </p:sp>
    </p:spTree>
    <p:extLst>
      <p:ext uri="{BB962C8B-B14F-4D97-AF65-F5344CB8AC3E}">
        <p14:creationId xmlns:p14="http://schemas.microsoft.com/office/powerpoint/2010/main" val="1640438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EC29FF-633A-4EC7-B066-0C4341BF95D7}"/>
              </a:ext>
            </a:extLst>
          </p:cNvPr>
          <p:cNvSpPr>
            <a:spLocks noGrp="1"/>
          </p:cNvSpPr>
          <p:nvPr>
            <p:ph idx="1"/>
          </p:nvPr>
        </p:nvSpPr>
        <p:spPr>
          <a:xfrm>
            <a:off x="838200" y="292963"/>
            <a:ext cx="10515600" cy="5884000"/>
          </a:xfrm>
        </p:spPr>
        <p:txBody>
          <a:bodyPr/>
          <a:lstStyle/>
          <a:p>
            <a:r>
              <a:rPr lang="en-US" dirty="0"/>
              <a:t>Probably the best-known reversible cycle is the </a:t>
            </a:r>
            <a:r>
              <a:rPr lang="en-US" b="1" dirty="0"/>
              <a:t>Carnot cycle, </a:t>
            </a:r>
            <a:r>
              <a:rPr lang="en-US" dirty="0"/>
              <a:t>first proposed in 1824 by French engineer </a:t>
            </a:r>
            <a:r>
              <a:rPr lang="en-US" dirty="0" err="1"/>
              <a:t>Sadi</a:t>
            </a:r>
            <a:r>
              <a:rPr lang="en-US" dirty="0"/>
              <a:t> Carnot.</a:t>
            </a:r>
          </a:p>
          <a:p>
            <a:r>
              <a:rPr lang="en-US" dirty="0"/>
              <a:t>The theoretical heat engine that operates on the Carnot cycle is called the </a:t>
            </a:r>
            <a:r>
              <a:rPr lang="en-US" b="1" dirty="0"/>
              <a:t>Carnot heat engine.</a:t>
            </a:r>
          </a:p>
          <a:p>
            <a:r>
              <a:rPr lang="en-US" dirty="0"/>
              <a:t>The Carnot cycle is composed of four reversible processes—two isothermal and two adiabatic—and it can be executed either in a closed or a steady-flow system.</a:t>
            </a:r>
          </a:p>
        </p:txBody>
      </p:sp>
    </p:spTree>
    <p:extLst>
      <p:ext uri="{BB962C8B-B14F-4D97-AF65-F5344CB8AC3E}">
        <p14:creationId xmlns:p14="http://schemas.microsoft.com/office/powerpoint/2010/main" val="3989048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787DB7-EE7F-4418-AF23-43847637C699}"/>
              </a:ext>
            </a:extLst>
          </p:cNvPr>
          <p:cNvSpPr>
            <a:spLocks noGrp="1"/>
          </p:cNvSpPr>
          <p:nvPr>
            <p:ph idx="1"/>
          </p:nvPr>
        </p:nvSpPr>
        <p:spPr>
          <a:xfrm>
            <a:off x="838200" y="328474"/>
            <a:ext cx="5589233" cy="5848489"/>
          </a:xfrm>
        </p:spPr>
        <p:txBody>
          <a:bodyPr/>
          <a:lstStyle/>
          <a:p>
            <a:r>
              <a:rPr lang="en-US" dirty="0"/>
              <a:t>Consider a closed system that consists of a gas contained in an adiabatic piston–cylinder device, as shown in Fig. 6–37.</a:t>
            </a:r>
          </a:p>
          <a:p>
            <a:r>
              <a:rPr lang="en-US" dirty="0"/>
              <a:t>The insulation of the cylinder head is such that it may be removed to bring the cylinder into contact with reservoirs to provide heat transfer. </a:t>
            </a:r>
          </a:p>
          <a:p>
            <a:r>
              <a:rPr lang="en-US" dirty="0"/>
              <a:t>The four reversible processes that make up the Carnot cycle are as follows:</a:t>
            </a:r>
          </a:p>
        </p:txBody>
      </p:sp>
      <p:pic>
        <p:nvPicPr>
          <p:cNvPr id="4" name="Picture 3">
            <a:extLst>
              <a:ext uri="{FF2B5EF4-FFF2-40B4-BE49-F238E27FC236}">
                <a16:creationId xmlns:a16="http://schemas.microsoft.com/office/drawing/2014/main" id="{5D1AA958-FED3-4F93-8A59-8607F7A03BE5}"/>
              </a:ext>
            </a:extLst>
          </p:cNvPr>
          <p:cNvPicPr>
            <a:picLocks noChangeAspect="1"/>
          </p:cNvPicPr>
          <p:nvPr/>
        </p:nvPicPr>
        <p:blipFill>
          <a:blip r:embed="rId2"/>
          <a:stretch>
            <a:fillRect/>
          </a:stretch>
        </p:blipFill>
        <p:spPr>
          <a:xfrm>
            <a:off x="9522393" y="0"/>
            <a:ext cx="2344479" cy="6858000"/>
          </a:xfrm>
          <a:prstGeom prst="rect">
            <a:avLst/>
          </a:prstGeom>
        </p:spPr>
      </p:pic>
    </p:spTree>
    <p:extLst>
      <p:ext uri="{BB962C8B-B14F-4D97-AF65-F5344CB8AC3E}">
        <p14:creationId xmlns:p14="http://schemas.microsoft.com/office/powerpoint/2010/main" val="32116874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787DB7-EE7F-4418-AF23-43847637C699}"/>
              </a:ext>
            </a:extLst>
          </p:cNvPr>
          <p:cNvSpPr>
            <a:spLocks noGrp="1"/>
          </p:cNvSpPr>
          <p:nvPr>
            <p:ph idx="1"/>
          </p:nvPr>
        </p:nvSpPr>
        <p:spPr>
          <a:xfrm>
            <a:off x="838200" y="328474"/>
            <a:ext cx="8208146" cy="6436310"/>
          </a:xfrm>
        </p:spPr>
        <p:txBody>
          <a:bodyPr>
            <a:normAutofit fontScale="85000" lnSpcReduction="20000"/>
          </a:bodyPr>
          <a:lstStyle/>
          <a:p>
            <a:r>
              <a:rPr lang="en-US" b="1" dirty="0"/>
              <a:t>Reversible Isothermal Expansion</a:t>
            </a:r>
          </a:p>
          <a:p>
            <a:r>
              <a:rPr lang="en-US" dirty="0"/>
              <a:t>(process 1-2, </a:t>
            </a:r>
            <a:r>
              <a:rPr lang="en-US" i="1" dirty="0"/>
              <a:t>T</a:t>
            </a:r>
            <a:r>
              <a:rPr lang="en-US" i="1" baseline="-25000" dirty="0"/>
              <a:t>H</a:t>
            </a:r>
            <a:r>
              <a:rPr lang="en-US" i="1" dirty="0"/>
              <a:t> </a:t>
            </a:r>
            <a:r>
              <a:rPr lang="en-US" dirty="0"/>
              <a:t> = constant)</a:t>
            </a:r>
          </a:p>
          <a:p>
            <a:r>
              <a:rPr lang="en-US" dirty="0"/>
              <a:t>Initially (state 1), the temperature of the gas is </a:t>
            </a:r>
            <a:r>
              <a:rPr lang="en-US" i="1" dirty="0"/>
              <a:t>T</a:t>
            </a:r>
            <a:r>
              <a:rPr lang="en-US" i="1" baseline="-25000" dirty="0"/>
              <a:t>H</a:t>
            </a:r>
            <a:r>
              <a:rPr lang="en-US" i="1" dirty="0"/>
              <a:t> </a:t>
            </a:r>
            <a:r>
              <a:rPr lang="en-US" dirty="0"/>
              <a:t>and the cylinder head is in close contact with a source at temperature</a:t>
            </a:r>
            <a:r>
              <a:rPr lang="en-US" i="1" dirty="0"/>
              <a:t> T</a:t>
            </a:r>
            <a:r>
              <a:rPr lang="en-US" i="1" baseline="-25000" dirty="0"/>
              <a:t>H</a:t>
            </a:r>
            <a:r>
              <a:rPr lang="en-US" dirty="0"/>
              <a:t>.</a:t>
            </a:r>
          </a:p>
          <a:p>
            <a:r>
              <a:rPr lang="en-US" dirty="0"/>
              <a:t>The gas is allowed to expand slowly, doing work on the surroundings. </a:t>
            </a:r>
          </a:p>
          <a:p>
            <a:r>
              <a:rPr lang="en-US" dirty="0"/>
              <a:t>As the gas expands, the temperature of the gas tends to decrease. </a:t>
            </a:r>
          </a:p>
          <a:p>
            <a:r>
              <a:rPr lang="en-US" dirty="0"/>
              <a:t>But as soon as the temperature drops by an infinitesimal amount </a:t>
            </a:r>
            <a:r>
              <a:rPr lang="en-US" i="1" dirty="0"/>
              <a:t>dT</a:t>
            </a:r>
            <a:r>
              <a:rPr lang="en-US" dirty="0"/>
              <a:t>, some heat is transferred from the reservoir into the gas, raising the gas temperature to </a:t>
            </a:r>
            <a:r>
              <a:rPr lang="en-US" i="1" dirty="0"/>
              <a:t>T</a:t>
            </a:r>
            <a:r>
              <a:rPr lang="en-US" i="1" baseline="-25000" dirty="0"/>
              <a:t>H</a:t>
            </a:r>
            <a:r>
              <a:rPr lang="en-US" dirty="0"/>
              <a:t>.</a:t>
            </a:r>
          </a:p>
          <a:p>
            <a:r>
              <a:rPr lang="en-US" dirty="0"/>
              <a:t>Thus, the gas temperature is kept constant at </a:t>
            </a:r>
            <a:r>
              <a:rPr lang="en-US" i="1" dirty="0"/>
              <a:t>T</a:t>
            </a:r>
            <a:r>
              <a:rPr lang="en-US" i="1" baseline="-25000" dirty="0"/>
              <a:t>H</a:t>
            </a:r>
            <a:r>
              <a:rPr lang="en-US" dirty="0"/>
              <a:t>.</a:t>
            </a:r>
          </a:p>
          <a:p>
            <a:r>
              <a:rPr lang="en-US" dirty="0"/>
              <a:t>Since the temperature difference between the gas and the reservoir never exceeds a differential amount </a:t>
            </a:r>
            <a:r>
              <a:rPr lang="en-US" i="1" dirty="0"/>
              <a:t>dT</a:t>
            </a:r>
            <a:r>
              <a:rPr lang="en-US" dirty="0"/>
              <a:t>, this is a reversible heat transfer process. </a:t>
            </a:r>
          </a:p>
          <a:p>
            <a:r>
              <a:rPr lang="en-US" dirty="0"/>
              <a:t>It continues until the piston reaches position 2. </a:t>
            </a:r>
          </a:p>
          <a:p>
            <a:r>
              <a:rPr lang="en-US" dirty="0"/>
              <a:t>The amount of total heat transferred to the gas during this process is </a:t>
            </a:r>
            <a:r>
              <a:rPr lang="en-US" i="1" dirty="0"/>
              <a:t>Q</a:t>
            </a:r>
            <a:r>
              <a:rPr lang="en-US" i="1" baseline="-25000" dirty="0"/>
              <a:t>H</a:t>
            </a:r>
            <a:r>
              <a:rPr lang="en-US" dirty="0"/>
              <a:t>.</a:t>
            </a:r>
          </a:p>
          <a:p>
            <a:endParaRPr lang="en-US" dirty="0"/>
          </a:p>
        </p:txBody>
      </p:sp>
      <p:pic>
        <p:nvPicPr>
          <p:cNvPr id="2" name="Picture 1">
            <a:extLst>
              <a:ext uri="{FF2B5EF4-FFF2-40B4-BE49-F238E27FC236}">
                <a16:creationId xmlns:a16="http://schemas.microsoft.com/office/drawing/2014/main" id="{31E98A44-C420-4919-81F7-BE7D1AD84156}"/>
              </a:ext>
            </a:extLst>
          </p:cNvPr>
          <p:cNvPicPr>
            <a:picLocks noChangeAspect="1"/>
          </p:cNvPicPr>
          <p:nvPr/>
        </p:nvPicPr>
        <p:blipFill>
          <a:blip r:embed="rId2"/>
          <a:stretch>
            <a:fillRect/>
          </a:stretch>
        </p:blipFill>
        <p:spPr>
          <a:xfrm>
            <a:off x="8845812" y="328474"/>
            <a:ext cx="2809875" cy="1771650"/>
          </a:xfrm>
          <a:prstGeom prst="rect">
            <a:avLst/>
          </a:prstGeom>
        </p:spPr>
      </p:pic>
    </p:spTree>
    <p:extLst>
      <p:ext uri="{BB962C8B-B14F-4D97-AF65-F5344CB8AC3E}">
        <p14:creationId xmlns:p14="http://schemas.microsoft.com/office/powerpoint/2010/main" val="23105949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787DB7-EE7F-4418-AF23-43847637C699}"/>
              </a:ext>
            </a:extLst>
          </p:cNvPr>
          <p:cNvSpPr>
            <a:spLocks noGrp="1"/>
          </p:cNvSpPr>
          <p:nvPr>
            <p:ph idx="1"/>
          </p:nvPr>
        </p:nvSpPr>
        <p:spPr>
          <a:xfrm>
            <a:off x="838200" y="328474"/>
            <a:ext cx="8208146" cy="6436310"/>
          </a:xfrm>
        </p:spPr>
        <p:txBody>
          <a:bodyPr>
            <a:normAutofit/>
          </a:bodyPr>
          <a:lstStyle/>
          <a:p>
            <a:r>
              <a:rPr lang="en-US" b="1" dirty="0"/>
              <a:t>Reversible Adiabatic Expansion </a:t>
            </a:r>
          </a:p>
          <a:p>
            <a:r>
              <a:rPr lang="en-US" dirty="0"/>
              <a:t>(process 2-3, temperature drops from </a:t>
            </a:r>
            <a:r>
              <a:rPr lang="en-US" i="1" dirty="0"/>
              <a:t>T</a:t>
            </a:r>
            <a:r>
              <a:rPr lang="en-US" i="1" baseline="-25000" dirty="0"/>
              <a:t>H </a:t>
            </a:r>
            <a:r>
              <a:rPr lang="en-US" dirty="0"/>
              <a:t>to </a:t>
            </a:r>
            <a:r>
              <a:rPr lang="en-US" i="1" dirty="0"/>
              <a:t>T</a:t>
            </a:r>
            <a:r>
              <a:rPr lang="en-US" i="1" baseline="-25000" dirty="0"/>
              <a:t>L</a:t>
            </a:r>
            <a:r>
              <a:rPr lang="en-US" dirty="0"/>
              <a:t>). </a:t>
            </a:r>
          </a:p>
          <a:p>
            <a:r>
              <a:rPr lang="en-US" dirty="0"/>
              <a:t>At state 2, the reservoir that was in contact with the cylinder head is removed and replaced by insulation so that the system becomes adiabatic. </a:t>
            </a:r>
          </a:p>
          <a:p>
            <a:r>
              <a:rPr lang="en-US" dirty="0"/>
              <a:t>The gas continues to expand slowly, doing work on the surroundings until its temperature drops from </a:t>
            </a:r>
            <a:r>
              <a:rPr lang="en-US" i="1" dirty="0"/>
              <a:t>T</a:t>
            </a:r>
            <a:r>
              <a:rPr lang="en-US" i="1" baseline="-25000" dirty="0"/>
              <a:t>H</a:t>
            </a:r>
            <a:r>
              <a:rPr lang="en-US" i="1" dirty="0"/>
              <a:t> </a:t>
            </a:r>
            <a:r>
              <a:rPr lang="en-US" dirty="0"/>
              <a:t>to </a:t>
            </a:r>
            <a:r>
              <a:rPr lang="en-US" i="1" dirty="0"/>
              <a:t>T</a:t>
            </a:r>
            <a:r>
              <a:rPr lang="en-US" i="1" baseline="-25000" dirty="0"/>
              <a:t>L</a:t>
            </a:r>
            <a:r>
              <a:rPr lang="en-US" dirty="0"/>
              <a:t>(state 3). </a:t>
            </a:r>
          </a:p>
          <a:p>
            <a:r>
              <a:rPr lang="en-US" dirty="0"/>
              <a:t>The piston is assumed to be frictionless and the process to be quasi equilibrium, so the process is reversible as well as adiabatic.</a:t>
            </a:r>
          </a:p>
        </p:txBody>
      </p:sp>
      <p:pic>
        <p:nvPicPr>
          <p:cNvPr id="4" name="Picture 3">
            <a:extLst>
              <a:ext uri="{FF2B5EF4-FFF2-40B4-BE49-F238E27FC236}">
                <a16:creationId xmlns:a16="http://schemas.microsoft.com/office/drawing/2014/main" id="{183F2941-DFA4-47BC-89B3-D221B8229C2E}"/>
              </a:ext>
            </a:extLst>
          </p:cNvPr>
          <p:cNvPicPr>
            <a:picLocks noChangeAspect="1"/>
          </p:cNvPicPr>
          <p:nvPr/>
        </p:nvPicPr>
        <p:blipFill>
          <a:blip r:embed="rId2"/>
          <a:stretch>
            <a:fillRect/>
          </a:stretch>
        </p:blipFill>
        <p:spPr>
          <a:xfrm>
            <a:off x="9126246" y="328474"/>
            <a:ext cx="2571518" cy="1854142"/>
          </a:xfrm>
          <a:prstGeom prst="rect">
            <a:avLst/>
          </a:prstGeom>
        </p:spPr>
      </p:pic>
    </p:spTree>
    <p:extLst>
      <p:ext uri="{BB962C8B-B14F-4D97-AF65-F5344CB8AC3E}">
        <p14:creationId xmlns:p14="http://schemas.microsoft.com/office/powerpoint/2010/main" val="3338448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787DB7-EE7F-4418-AF23-43847637C699}"/>
              </a:ext>
            </a:extLst>
          </p:cNvPr>
          <p:cNvSpPr>
            <a:spLocks noGrp="1"/>
          </p:cNvSpPr>
          <p:nvPr>
            <p:ph idx="1"/>
          </p:nvPr>
        </p:nvSpPr>
        <p:spPr>
          <a:xfrm>
            <a:off x="838200" y="328474"/>
            <a:ext cx="8208146" cy="6436310"/>
          </a:xfrm>
        </p:spPr>
        <p:txBody>
          <a:bodyPr>
            <a:normAutofit fontScale="85000" lnSpcReduction="20000"/>
          </a:bodyPr>
          <a:lstStyle/>
          <a:p>
            <a:r>
              <a:rPr lang="en-US" b="1" dirty="0"/>
              <a:t>Reversible Isothermal Compression </a:t>
            </a:r>
          </a:p>
          <a:p>
            <a:r>
              <a:rPr lang="en-US" dirty="0"/>
              <a:t>(process 3-4, </a:t>
            </a:r>
            <a:r>
              <a:rPr lang="en-US" i="1" dirty="0"/>
              <a:t>T</a:t>
            </a:r>
            <a:r>
              <a:rPr lang="en-US" i="1" baseline="-25000" dirty="0"/>
              <a:t>L</a:t>
            </a:r>
            <a:r>
              <a:rPr lang="en-US" i="1" dirty="0"/>
              <a:t> = </a:t>
            </a:r>
            <a:r>
              <a:rPr lang="en-US" dirty="0"/>
              <a:t>constant). </a:t>
            </a:r>
          </a:p>
          <a:p>
            <a:r>
              <a:rPr lang="en-US" dirty="0"/>
              <a:t>At state 3, the insulation at the cylinder head is removed, and the cylinder is brought into contact with a sink at temperature</a:t>
            </a:r>
            <a:r>
              <a:rPr lang="en-US" i="1" dirty="0"/>
              <a:t> T</a:t>
            </a:r>
            <a:r>
              <a:rPr lang="en-US" i="1" baseline="-25000" dirty="0"/>
              <a:t>L</a:t>
            </a:r>
            <a:r>
              <a:rPr lang="en-US" dirty="0"/>
              <a:t>. </a:t>
            </a:r>
          </a:p>
          <a:p>
            <a:r>
              <a:rPr lang="en-US" dirty="0"/>
              <a:t>Now the piston is pushed inward by an external force, doing work on the gas. </a:t>
            </a:r>
          </a:p>
          <a:p>
            <a:r>
              <a:rPr lang="en-US" dirty="0"/>
              <a:t>As the gas is compressed, its temperature tends to rise.</a:t>
            </a:r>
          </a:p>
          <a:p>
            <a:r>
              <a:rPr lang="en-US" dirty="0"/>
              <a:t>But as soon as it rises by an infinitesimal amount </a:t>
            </a:r>
            <a:r>
              <a:rPr lang="en-US" i="1" dirty="0"/>
              <a:t>dT</a:t>
            </a:r>
            <a:r>
              <a:rPr lang="en-US" dirty="0"/>
              <a:t>, heat is transferred from the gas to the sink, causing the gas temperature to drop to </a:t>
            </a:r>
            <a:r>
              <a:rPr lang="en-US" i="1" dirty="0"/>
              <a:t>T</a:t>
            </a:r>
            <a:r>
              <a:rPr lang="en-US" i="1" baseline="-25000" dirty="0"/>
              <a:t>L</a:t>
            </a:r>
            <a:r>
              <a:rPr lang="en-US" dirty="0"/>
              <a:t>. </a:t>
            </a:r>
          </a:p>
          <a:p>
            <a:r>
              <a:rPr lang="en-US" dirty="0"/>
              <a:t>Thus, the gas temperature remains constant at </a:t>
            </a:r>
            <a:r>
              <a:rPr lang="en-US" i="1" dirty="0"/>
              <a:t>T</a:t>
            </a:r>
            <a:r>
              <a:rPr lang="en-US" i="1" baseline="-25000" dirty="0"/>
              <a:t>L</a:t>
            </a:r>
            <a:r>
              <a:rPr lang="en-US" dirty="0"/>
              <a:t>. </a:t>
            </a:r>
          </a:p>
          <a:p>
            <a:r>
              <a:rPr lang="en-US" dirty="0"/>
              <a:t>Since the temperature difference between the gas and the sink never exceeds a differential amount </a:t>
            </a:r>
            <a:r>
              <a:rPr lang="en-US" i="1" dirty="0"/>
              <a:t>dT</a:t>
            </a:r>
            <a:r>
              <a:rPr lang="en-US" dirty="0"/>
              <a:t>, this is a reversible heat transfer process. </a:t>
            </a:r>
          </a:p>
          <a:p>
            <a:r>
              <a:rPr lang="en-US" dirty="0"/>
              <a:t>It continues until the piston reaches state 4. </a:t>
            </a:r>
          </a:p>
          <a:p>
            <a:r>
              <a:rPr lang="en-US" dirty="0"/>
              <a:t>The amount of heat rejected from the gas during this process is </a:t>
            </a:r>
            <a:r>
              <a:rPr lang="en-US" i="1" dirty="0"/>
              <a:t>Q</a:t>
            </a:r>
            <a:r>
              <a:rPr lang="en-US" i="1" baseline="-25000" dirty="0"/>
              <a:t>L</a:t>
            </a:r>
            <a:r>
              <a:rPr lang="en-US" dirty="0"/>
              <a:t>.</a:t>
            </a:r>
          </a:p>
        </p:txBody>
      </p:sp>
      <p:pic>
        <p:nvPicPr>
          <p:cNvPr id="4" name="Picture 3">
            <a:extLst>
              <a:ext uri="{FF2B5EF4-FFF2-40B4-BE49-F238E27FC236}">
                <a16:creationId xmlns:a16="http://schemas.microsoft.com/office/drawing/2014/main" id="{4DA8C8FF-77DC-433E-9A9F-016A2524FB8D}"/>
              </a:ext>
            </a:extLst>
          </p:cNvPr>
          <p:cNvPicPr>
            <a:picLocks noChangeAspect="1"/>
          </p:cNvPicPr>
          <p:nvPr/>
        </p:nvPicPr>
        <p:blipFill>
          <a:blip r:embed="rId2"/>
          <a:stretch>
            <a:fillRect/>
          </a:stretch>
        </p:blipFill>
        <p:spPr>
          <a:xfrm>
            <a:off x="8907848" y="210382"/>
            <a:ext cx="3192416" cy="1866993"/>
          </a:xfrm>
          <a:prstGeom prst="rect">
            <a:avLst/>
          </a:prstGeom>
        </p:spPr>
      </p:pic>
    </p:spTree>
    <p:extLst>
      <p:ext uri="{BB962C8B-B14F-4D97-AF65-F5344CB8AC3E}">
        <p14:creationId xmlns:p14="http://schemas.microsoft.com/office/powerpoint/2010/main" val="4270284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B92C3B-B31E-4CEA-BC9C-3E5DD7038A73}"/>
              </a:ext>
            </a:extLst>
          </p:cNvPr>
          <p:cNvPicPr>
            <a:picLocks noChangeAspect="1"/>
          </p:cNvPicPr>
          <p:nvPr/>
        </p:nvPicPr>
        <p:blipFill>
          <a:blip r:embed="rId2"/>
          <a:stretch>
            <a:fillRect/>
          </a:stretch>
        </p:blipFill>
        <p:spPr>
          <a:xfrm>
            <a:off x="8649902" y="181761"/>
            <a:ext cx="3219450" cy="2162175"/>
          </a:xfrm>
          <a:prstGeom prst="rect">
            <a:avLst/>
          </a:prstGeom>
        </p:spPr>
      </p:pic>
      <p:sp>
        <p:nvSpPr>
          <p:cNvPr id="3" name="Content Placeholder 2">
            <a:extLst>
              <a:ext uri="{FF2B5EF4-FFF2-40B4-BE49-F238E27FC236}">
                <a16:creationId xmlns:a16="http://schemas.microsoft.com/office/drawing/2014/main" id="{C1787DB7-EE7F-4418-AF23-43847637C699}"/>
              </a:ext>
            </a:extLst>
          </p:cNvPr>
          <p:cNvSpPr>
            <a:spLocks noGrp="1"/>
          </p:cNvSpPr>
          <p:nvPr>
            <p:ph idx="1"/>
          </p:nvPr>
        </p:nvSpPr>
        <p:spPr>
          <a:xfrm>
            <a:off x="838200" y="328474"/>
            <a:ext cx="8208146" cy="6436310"/>
          </a:xfrm>
        </p:spPr>
        <p:txBody>
          <a:bodyPr>
            <a:normAutofit/>
          </a:bodyPr>
          <a:lstStyle/>
          <a:p>
            <a:r>
              <a:rPr lang="en-US" b="1" dirty="0"/>
              <a:t>Reversible Adiabatic Compression </a:t>
            </a:r>
          </a:p>
          <a:p>
            <a:r>
              <a:rPr lang="en-US" dirty="0"/>
              <a:t>(process 4-1, temperature rises from </a:t>
            </a:r>
            <a:r>
              <a:rPr lang="en-US" i="1" dirty="0"/>
              <a:t>T</a:t>
            </a:r>
            <a:r>
              <a:rPr lang="en-US" i="1" baseline="-25000" dirty="0"/>
              <a:t>L </a:t>
            </a:r>
            <a:r>
              <a:rPr lang="en-US" dirty="0"/>
              <a:t>to </a:t>
            </a:r>
            <a:r>
              <a:rPr lang="en-US" i="1" dirty="0"/>
              <a:t>T</a:t>
            </a:r>
            <a:r>
              <a:rPr lang="en-US" i="1" baseline="-25000" dirty="0"/>
              <a:t>H</a:t>
            </a:r>
            <a:r>
              <a:rPr lang="en-US" dirty="0"/>
              <a:t>). </a:t>
            </a:r>
          </a:p>
          <a:p>
            <a:r>
              <a:rPr lang="en-US" dirty="0"/>
              <a:t>State 4 is such that when the low-temperature reservoir is removed, the insulation is put back on the cylinder head, and the gas is compressed in a reversible manner, the gas returns to its initial state (state 1). </a:t>
            </a:r>
          </a:p>
          <a:p>
            <a:r>
              <a:rPr lang="en-US" dirty="0"/>
              <a:t>The temperature rises from </a:t>
            </a:r>
            <a:r>
              <a:rPr lang="en-US" i="1" dirty="0"/>
              <a:t>T</a:t>
            </a:r>
            <a:r>
              <a:rPr lang="en-US" i="1" baseline="-25000" dirty="0"/>
              <a:t>L</a:t>
            </a:r>
            <a:r>
              <a:rPr lang="en-US" i="1" dirty="0"/>
              <a:t> </a:t>
            </a:r>
            <a:r>
              <a:rPr lang="en-US" dirty="0"/>
              <a:t>to </a:t>
            </a:r>
            <a:r>
              <a:rPr lang="en-US" i="1" dirty="0"/>
              <a:t>T</a:t>
            </a:r>
            <a:r>
              <a:rPr lang="en-US" i="1" baseline="-25000" dirty="0"/>
              <a:t>H</a:t>
            </a:r>
            <a:r>
              <a:rPr lang="en-US" i="1" dirty="0"/>
              <a:t> </a:t>
            </a:r>
            <a:r>
              <a:rPr lang="en-US" dirty="0"/>
              <a:t>during this reversible adiabatic compression process, which completes the cycle.</a:t>
            </a:r>
          </a:p>
        </p:txBody>
      </p:sp>
    </p:spTree>
    <p:extLst>
      <p:ext uri="{BB962C8B-B14F-4D97-AF65-F5344CB8AC3E}">
        <p14:creationId xmlns:p14="http://schemas.microsoft.com/office/powerpoint/2010/main" val="13183430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7AAD39-9E29-450B-86EC-9186C7ED5AC6}"/>
              </a:ext>
            </a:extLst>
          </p:cNvPr>
          <p:cNvPicPr>
            <a:picLocks noChangeAspect="1"/>
          </p:cNvPicPr>
          <p:nvPr/>
        </p:nvPicPr>
        <p:blipFill>
          <a:blip r:embed="rId2"/>
          <a:stretch>
            <a:fillRect/>
          </a:stretch>
        </p:blipFill>
        <p:spPr>
          <a:xfrm>
            <a:off x="7334250" y="237840"/>
            <a:ext cx="4857750" cy="4867275"/>
          </a:xfrm>
          <a:prstGeom prst="rect">
            <a:avLst/>
          </a:prstGeom>
        </p:spPr>
      </p:pic>
      <p:sp>
        <p:nvSpPr>
          <p:cNvPr id="3" name="Content Placeholder 2">
            <a:extLst>
              <a:ext uri="{FF2B5EF4-FFF2-40B4-BE49-F238E27FC236}">
                <a16:creationId xmlns:a16="http://schemas.microsoft.com/office/drawing/2014/main" id="{C1787DB7-EE7F-4418-AF23-43847637C699}"/>
              </a:ext>
            </a:extLst>
          </p:cNvPr>
          <p:cNvSpPr>
            <a:spLocks noGrp="1"/>
          </p:cNvSpPr>
          <p:nvPr>
            <p:ph idx="1"/>
          </p:nvPr>
        </p:nvSpPr>
        <p:spPr>
          <a:xfrm>
            <a:off x="838200" y="328474"/>
            <a:ext cx="6496050" cy="6436310"/>
          </a:xfrm>
        </p:spPr>
        <p:txBody>
          <a:bodyPr>
            <a:normAutofit lnSpcReduction="10000"/>
          </a:bodyPr>
          <a:lstStyle/>
          <a:p>
            <a:r>
              <a:rPr lang="en-US" dirty="0"/>
              <a:t>The </a:t>
            </a:r>
            <a:r>
              <a:rPr lang="en-US" i="1" dirty="0"/>
              <a:t>P-V </a:t>
            </a:r>
            <a:r>
              <a:rPr lang="en-US" dirty="0"/>
              <a:t>diagram of this cycle is shown in Fig. 6–38. </a:t>
            </a:r>
          </a:p>
          <a:p>
            <a:r>
              <a:rPr lang="en-US" dirty="0"/>
              <a:t>Remembering that on a </a:t>
            </a:r>
            <a:r>
              <a:rPr lang="en-US" i="1" dirty="0"/>
              <a:t>P-V </a:t>
            </a:r>
            <a:r>
              <a:rPr lang="en-US" dirty="0"/>
              <a:t>diagram the area under the process curve represents the boundary work for reversible processes, </a:t>
            </a:r>
          </a:p>
          <a:p>
            <a:r>
              <a:rPr lang="en-US" dirty="0"/>
              <a:t>we see that the area under curve 1-2-3 is the work done by the gas during the expansion part of the cycle, and the area under curve 3-4-1 is the work done on the gas during the compression part of the cycle. </a:t>
            </a:r>
          </a:p>
          <a:p>
            <a:r>
              <a:rPr lang="en-US" dirty="0"/>
              <a:t>The area enclosed by the path of the cycle (area 1-2-3-4-1) is the difference between these two and represents the net work done during the cycle.</a:t>
            </a:r>
          </a:p>
        </p:txBody>
      </p:sp>
    </p:spTree>
    <p:extLst>
      <p:ext uri="{BB962C8B-B14F-4D97-AF65-F5344CB8AC3E}">
        <p14:creationId xmlns:p14="http://schemas.microsoft.com/office/powerpoint/2010/main" val="42703269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D3076-F1E1-4D61-8C56-859A16B67687}"/>
              </a:ext>
            </a:extLst>
          </p:cNvPr>
          <p:cNvSpPr>
            <a:spLocks noGrp="1"/>
          </p:cNvSpPr>
          <p:nvPr>
            <p:ph type="title"/>
          </p:nvPr>
        </p:nvSpPr>
        <p:spPr>
          <a:xfrm>
            <a:off x="838200" y="195309"/>
            <a:ext cx="10515600" cy="665825"/>
          </a:xfrm>
        </p:spPr>
        <p:txBody>
          <a:bodyPr>
            <a:normAutofit/>
          </a:bodyPr>
          <a:lstStyle/>
          <a:p>
            <a:r>
              <a:rPr lang="en-US" sz="2800" b="1" dirty="0">
                <a:latin typeface="+mn-lt"/>
              </a:rPr>
              <a:t>The Reversed Carnot Cycle</a:t>
            </a:r>
          </a:p>
        </p:txBody>
      </p:sp>
      <p:sp>
        <p:nvSpPr>
          <p:cNvPr id="3" name="Content Placeholder 2">
            <a:extLst>
              <a:ext uri="{FF2B5EF4-FFF2-40B4-BE49-F238E27FC236}">
                <a16:creationId xmlns:a16="http://schemas.microsoft.com/office/drawing/2014/main" id="{4EE92ED5-50BE-424C-97A3-A5DACC01AFC4}"/>
              </a:ext>
            </a:extLst>
          </p:cNvPr>
          <p:cNvSpPr>
            <a:spLocks noGrp="1"/>
          </p:cNvSpPr>
          <p:nvPr>
            <p:ph idx="1"/>
          </p:nvPr>
        </p:nvSpPr>
        <p:spPr>
          <a:xfrm>
            <a:off x="838200" y="861134"/>
            <a:ext cx="7231602" cy="5681709"/>
          </a:xfrm>
        </p:spPr>
        <p:txBody>
          <a:bodyPr>
            <a:normAutofit fontScale="85000" lnSpcReduction="20000"/>
          </a:bodyPr>
          <a:lstStyle/>
          <a:p>
            <a:r>
              <a:rPr lang="en-US" dirty="0"/>
              <a:t>The Carnot heat-engine cycle just described is a totally reversible cycle.</a:t>
            </a:r>
          </a:p>
          <a:p>
            <a:r>
              <a:rPr lang="en-US" dirty="0"/>
              <a:t>Therefore, all the processes that comprise it can be reversed, in which case it becomes the Carnot refrigeration cycle.</a:t>
            </a:r>
          </a:p>
          <a:p>
            <a:r>
              <a:rPr lang="en-US" dirty="0"/>
              <a:t>This time, the cycle remains exactly the same, except that the directions of any heat and work interactions are reversed:</a:t>
            </a:r>
          </a:p>
          <a:p>
            <a:r>
              <a:rPr lang="en-US" dirty="0">
                <a:solidFill>
                  <a:schemeClr val="accent1">
                    <a:lumMod val="75000"/>
                  </a:schemeClr>
                </a:solidFill>
              </a:rPr>
              <a:t>Heat in the amount of </a:t>
            </a:r>
            <a:r>
              <a:rPr lang="en-US" i="1" dirty="0">
                <a:solidFill>
                  <a:schemeClr val="accent1">
                    <a:lumMod val="75000"/>
                  </a:schemeClr>
                </a:solidFill>
              </a:rPr>
              <a:t>Q</a:t>
            </a:r>
            <a:r>
              <a:rPr lang="en-US" i="1" baseline="-25000" dirty="0">
                <a:solidFill>
                  <a:schemeClr val="accent1">
                    <a:lumMod val="75000"/>
                  </a:schemeClr>
                </a:solidFill>
              </a:rPr>
              <a:t>L</a:t>
            </a:r>
            <a:r>
              <a:rPr lang="en-US" i="1" dirty="0">
                <a:solidFill>
                  <a:schemeClr val="accent1">
                    <a:lumMod val="75000"/>
                  </a:schemeClr>
                </a:solidFill>
              </a:rPr>
              <a:t> </a:t>
            </a:r>
            <a:r>
              <a:rPr lang="en-US" dirty="0">
                <a:solidFill>
                  <a:schemeClr val="accent1">
                    <a:lumMod val="75000"/>
                  </a:schemeClr>
                </a:solidFill>
              </a:rPr>
              <a:t>is absorbed from the low-temperature reservoir</a:t>
            </a:r>
            <a:r>
              <a:rPr lang="en-US" dirty="0"/>
              <a:t>, </a:t>
            </a:r>
            <a:r>
              <a:rPr lang="en-US" dirty="0">
                <a:solidFill>
                  <a:srgbClr val="FF0000"/>
                </a:solidFill>
              </a:rPr>
              <a:t>heat in the amount of </a:t>
            </a:r>
            <a:r>
              <a:rPr lang="en-US" i="1" dirty="0">
                <a:solidFill>
                  <a:srgbClr val="FF0000"/>
                </a:solidFill>
              </a:rPr>
              <a:t>Q</a:t>
            </a:r>
            <a:r>
              <a:rPr lang="en-US" i="1" baseline="-25000" dirty="0">
                <a:solidFill>
                  <a:schemeClr val="accent1">
                    <a:lumMod val="75000"/>
                  </a:schemeClr>
                </a:solidFill>
              </a:rPr>
              <a:t>H</a:t>
            </a:r>
            <a:r>
              <a:rPr lang="en-US" i="1" dirty="0">
                <a:solidFill>
                  <a:srgbClr val="FF0000"/>
                </a:solidFill>
              </a:rPr>
              <a:t> </a:t>
            </a:r>
            <a:r>
              <a:rPr lang="en-US" dirty="0">
                <a:solidFill>
                  <a:srgbClr val="FF0000"/>
                </a:solidFill>
              </a:rPr>
              <a:t>is rejected to a high-temperature reservoir,</a:t>
            </a:r>
          </a:p>
          <a:p>
            <a:r>
              <a:rPr lang="en-US" dirty="0"/>
              <a:t>and a work input of </a:t>
            </a:r>
            <a:r>
              <a:rPr lang="en-US" i="1" dirty="0" err="1"/>
              <a:t>W</a:t>
            </a:r>
            <a:r>
              <a:rPr lang="en-US" i="1" baseline="-25000" dirty="0" err="1"/>
              <a:t>net,in</a:t>
            </a:r>
            <a:r>
              <a:rPr lang="en-US" i="1" baseline="-25000" dirty="0"/>
              <a:t> </a:t>
            </a:r>
            <a:r>
              <a:rPr lang="en-US" dirty="0"/>
              <a:t>is required to accomplish all this.</a:t>
            </a:r>
          </a:p>
          <a:p>
            <a:r>
              <a:rPr lang="en-US" dirty="0"/>
              <a:t>The </a:t>
            </a:r>
            <a:r>
              <a:rPr lang="en-US" i="1" dirty="0"/>
              <a:t>P-V </a:t>
            </a:r>
            <a:r>
              <a:rPr lang="en-US" dirty="0"/>
              <a:t>diagram of the reversed Carnot cycle is the same as the one given for the Carnot cycle, except that the directions of the processes are reversed, as shown in Fig. 6–39.</a:t>
            </a:r>
          </a:p>
        </p:txBody>
      </p:sp>
      <p:pic>
        <p:nvPicPr>
          <p:cNvPr id="4" name="Picture 3">
            <a:extLst>
              <a:ext uri="{FF2B5EF4-FFF2-40B4-BE49-F238E27FC236}">
                <a16:creationId xmlns:a16="http://schemas.microsoft.com/office/drawing/2014/main" id="{22013E6B-E6D1-4EDF-BB14-37AC0A8E30A6}"/>
              </a:ext>
            </a:extLst>
          </p:cNvPr>
          <p:cNvPicPr>
            <a:picLocks noChangeAspect="1"/>
          </p:cNvPicPr>
          <p:nvPr/>
        </p:nvPicPr>
        <p:blipFill>
          <a:blip r:embed="rId2"/>
          <a:stretch>
            <a:fillRect/>
          </a:stretch>
        </p:blipFill>
        <p:spPr>
          <a:xfrm>
            <a:off x="8561713" y="3396130"/>
            <a:ext cx="3390802" cy="3390574"/>
          </a:xfrm>
          <a:prstGeom prst="rect">
            <a:avLst/>
          </a:prstGeom>
        </p:spPr>
      </p:pic>
      <p:pic>
        <p:nvPicPr>
          <p:cNvPr id="5" name="Picture 4">
            <a:extLst>
              <a:ext uri="{FF2B5EF4-FFF2-40B4-BE49-F238E27FC236}">
                <a16:creationId xmlns:a16="http://schemas.microsoft.com/office/drawing/2014/main" id="{9BCF80CB-0681-460F-BA10-339E5ECF532B}"/>
              </a:ext>
            </a:extLst>
          </p:cNvPr>
          <p:cNvPicPr>
            <a:picLocks noChangeAspect="1"/>
          </p:cNvPicPr>
          <p:nvPr/>
        </p:nvPicPr>
        <p:blipFill>
          <a:blip r:embed="rId3"/>
          <a:stretch>
            <a:fillRect/>
          </a:stretch>
        </p:blipFill>
        <p:spPr>
          <a:xfrm>
            <a:off x="8454909" y="71296"/>
            <a:ext cx="3390802" cy="3397450"/>
          </a:xfrm>
          <a:prstGeom prst="rect">
            <a:avLst/>
          </a:prstGeom>
        </p:spPr>
      </p:pic>
    </p:spTree>
    <p:extLst>
      <p:ext uri="{BB962C8B-B14F-4D97-AF65-F5344CB8AC3E}">
        <p14:creationId xmlns:p14="http://schemas.microsoft.com/office/powerpoint/2010/main" val="668042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0BCBF-4A8A-49E9-BCCC-1AA8D3F59831}"/>
              </a:ext>
            </a:extLst>
          </p:cNvPr>
          <p:cNvSpPr>
            <a:spLocks noGrp="1"/>
          </p:cNvSpPr>
          <p:nvPr>
            <p:ph type="title"/>
          </p:nvPr>
        </p:nvSpPr>
        <p:spPr>
          <a:xfrm>
            <a:off x="838200" y="62145"/>
            <a:ext cx="10515600" cy="790112"/>
          </a:xfrm>
        </p:spPr>
        <p:txBody>
          <a:bodyPr>
            <a:normAutofit/>
          </a:bodyPr>
          <a:lstStyle/>
          <a:p>
            <a:r>
              <a:rPr lang="en-US" sz="2800" b="1" dirty="0">
                <a:latin typeface="+mn-lt"/>
              </a:rPr>
              <a:t>THE CARNOT PRINCIPLES</a:t>
            </a:r>
          </a:p>
        </p:txBody>
      </p:sp>
      <p:sp>
        <p:nvSpPr>
          <p:cNvPr id="3" name="Content Placeholder 2">
            <a:extLst>
              <a:ext uri="{FF2B5EF4-FFF2-40B4-BE49-F238E27FC236}">
                <a16:creationId xmlns:a16="http://schemas.microsoft.com/office/drawing/2014/main" id="{1B368924-9C41-4AB6-9275-D8C4B3F2449E}"/>
              </a:ext>
            </a:extLst>
          </p:cNvPr>
          <p:cNvSpPr>
            <a:spLocks noGrp="1"/>
          </p:cNvSpPr>
          <p:nvPr>
            <p:ph idx="1"/>
          </p:nvPr>
        </p:nvSpPr>
        <p:spPr>
          <a:xfrm>
            <a:off x="838200" y="852257"/>
            <a:ext cx="6929761" cy="5324706"/>
          </a:xfrm>
        </p:spPr>
        <p:txBody>
          <a:bodyPr>
            <a:normAutofit fontScale="77500" lnSpcReduction="20000"/>
          </a:bodyPr>
          <a:lstStyle/>
          <a:p>
            <a:r>
              <a:rPr lang="en-US" dirty="0"/>
              <a:t>The second law of thermodynamics puts limits on the operation of cyclic devices as expressed by the Kelvin–Planck and Clausius statements.</a:t>
            </a:r>
          </a:p>
          <a:p>
            <a:r>
              <a:rPr lang="en-US" dirty="0"/>
              <a:t>A heat engine cannot operate by exchanging heat with a single reservoir, and a refrigerator cannot operate without a net energy input from an external source.</a:t>
            </a:r>
          </a:p>
          <a:p>
            <a:r>
              <a:rPr lang="en-US" dirty="0"/>
              <a:t>We can draw valuable conclusions from these statements.0</a:t>
            </a:r>
          </a:p>
          <a:p>
            <a:r>
              <a:rPr lang="en-US" dirty="0"/>
              <a:t>Two conclusions related to the thermal efficiency of reversible and irreversible (i.e., actual) heat engines, and they are known as the </a:t>
            </a:r>
            <a:r>
              <a:rPr lang="en-US" b="1" dirty="0"/>
              <a:t>Carnot principles </a:t>
            </a:r>
            <a:r>
              <a:rPr lang="en-US" dirty="0"/>
              <a:t>(Fig. 6–40), expressed as follows:</a:t>
            </a:r>
          </a:p>
          <a:p>
            <a:pPr marL="514350" indent="-514350">
              <a:buFont typeface="+mj-lt"/>
              <a:buAutoNum type="arabicPeriod"/>
            </a:pPr>
            <a:r>
              <a:rPr lang="en-US" dirty="0"/>
              <a:t>The efficiency of an irreversible heat engine is always less than the efficiency of a reversible one operating between the same two reservoirs.</a:t>
            </a:r>
          </a:p>
          <a:p>
            <a:pPr marL="514350" indent="-514350">
              <a:buFont typeface="+mj-lt"/>
              <a:buAutoNum type="arabicPeriod"/>
            </a:pPr>
            <a:r>
              <a:rPr lang="en-US" dirty="0"/>
              <a:t>The efficiencies of all reversible heat engines operating between the same two reservoirs are the same.</a:t>
            </a:r>
          </a:p>
        </p:txBody>
      </p:sp>
      <p:pic>
        <p:nvPicPr>
          <p:cNvPr id="5" name="Picture 4">
            <a:extLst>
              <a:ext uri="{FF2B5EF4-FFF2-40B4-BE49-F238E27FC236}">
                <a16:creationId xmlns:a16="http://schemas.microsoft.com/office/drawing/2014/main" id="{886B062E-C87D-46EF-9343-CFC697F14029}"/>
              </a:ext>
            </a:extLst>
          </p:cNvPr>
          <p:cNvPicPr>
            <a:picLocks noChangeAspect="1"/>
          </p:cNvPicPr>
          <p:nvPr/>
        </p:nvPicPr>
        <p:blipFill>
          <a:blip r:embed="rId2"/>
          <a:stretch>
            <a:fillRect/>
          </a:stretch>
        </p:blipFill>
        <p:spPr>
          <a:xfrm>
            <a:off x="7705725" y="457201"/>
            <a:ext cx="4486275" cy="5181600"/>
          </a:xfrm>
          <a:prstGeom prst="rect">
            <a:avLst/>
          </a:prstGeom>
        </p:spPr>
      </p:pic>
    </p:spTree>
    <p:extLst>
      <p:ext uri="{BB962C8B-B14F-4D97-AF65-F5344CB8AC3E}">
        <p14:creationId xmlns:p14="http://schemas.microsoft.com/office/powerpoint/2010/main" val="3499215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0FBDFD-A2C0-47A9-9C36-CCCFFE548B4D}"/>
              </a:ext>
            </a:extLst>
          </p:cNvPr>
          <p:cNvSpPr>
            <a:spLocks noGrp="1"/>
          </p:cNvSpPr>
          <p:nvPr>
            <p:ph idx="1"/>
          </p:nvPr>
        </p:nvSpPr>
        <p:spPr>
          <a:xfrm>
            <a:off x="660647" y="263155"/>
            <a:ext cx="10515600" cy="4351338"/>
          </a:xfrm>
        </p:spPr>
        <p:txBody>
          <a:bodyPr>
            <a:normAutofit/>
          </a:bodyPr>
          <a:lstStyle/>
          <a:p>
            <a:r>
              <a:rPr lang="en-US" dirty="0"/>
              <a:t>It is clear from these arguments that processes proceed in a </a:t>
            </a:r>
            <a:r>
              <a:rPr lang="en-US" i="1" dirty="0"/>
              <a:t>certain direction </a:t>
            </a:r>
            <a:r>
              <a:rPr lang="en-US" dirty="0"/>
              <a:t>and not in the reverse direction (Fig. 6–4). </a:t>
            </a:r>
          </a:p>
          <a:p>
            <a:endParaRPr lang="en-US" dirty="0"/>
          </a:p>
          <a:p>
            <a:endParaRPr lang="en-US" dirty="0"/>
          </a:p>
          <a:p>
            <a:endParaRPr lang="en-US" dirty="0"/>
          </a:p>
          <a:p>
            <a:endParaRPr lang="en-US" dirty="0"/>
          </a:p>
          <a:p>
            <a:r>
              <a:rPr lang="en-US" dirty="0"/>
              <a:t>The first law places no restriction on the direction of a process but satisfying the first law does not ensure that the process can actually occur.</a:t>
            </a:r>
          </a:p>
        </p:txBody>
      </p:sp>
      <p:pic>
        <p:nvPicPr>
          <p:cNvPr id="4" name="Picture 3">
            <a:extLst>
              <a:ext uri="{FF2B5EF4-FFF2-40B4-BE49-F238E27FC236}">
                <a16:creationId xmlns:a16="http://schemas.microsoft.com/office/drawing/2014/main" id="{5ED7A5B1-15A4-4B59-87B8-8F48A4C8E64A}"/>
              </a:ext>
            </a:extLst>
          </p:cNvPr>
          <p:cNvPicPr>
            <a:picLocks noChangeAspect="1"/>
          </p:cNvPicPr>
          <p:nvPr/>
        </p:nvPicPr>
        <p:blipFill>
          <a:blip r:embed="rId2"/>
          <a:stretch>
            <a:fillRect/>
          </a:stretch>
        </p:blipFill>
        <p:spPr>
          <a:xfrm>
            <a:off x="3915978" y="1233600"/>
            <a:ext cx="3543300" cy="1943100"/>
          </a:xfrm>
          <a:prstGeom prst="rect">
            <a:avLst/>
          </a:prstGeom>
        </p:spPr>
      </p:pic>
    </p:spTree>
    <p:extLst>
      <p:ext uri="{BB962C8B-B14F-4D97-AF65-F5344CB8AC3E}">
        <p14:creationId xmlns:p14="http://schemas.microsoft.com/office/powerpoint/2010/main" val="4122952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620F8-4B14-4688-856C-BFBE99C18ED5}"/>
              </a:ext>
            </a:extLst>
          </p:cNvPr>
          <p:cNvSpPr>
            <a:spLocks noGrp="1"/>
          </p:cNvSpPr>
          <p:nvPr>
            <p:ph type="title"/>
          </p:nvPr>
        </p:nvSpPr>
        <p:spPr>
          <a:xfrm>
            <a:off x="838200" y="62145"/>
            <a:ext cx="10515600" cy="701335"/>
          </a:xfrm>
        </p:spPr>
        <p:txBody>
          <a:bodyPr>
            <a:normAutofit/>
          </a:bodyPr>
          <a:lstStyle/>
          <a:p>
            <a:r>
              <a:rPr lang="en-US" sz="2800" b="1" dirty="0">
                <a:latin typeface="+mn-lt"/>
              </a:rPr>
              <a:t>THE CARNOT HEAT ENGINE</a:t>
            </a:r>
          </a:p>
        </p:txBody>
      </p:sp>
      <p:sp>
        <p:nvSpPr>
          <p:cNvPr id="3" name="Content Placeholder 2">
            <a:extLst>
              <a:ext uri="{FF2B5EF4-FFF2-40B4-BE49-F238E27FC236}">
                <a16:creationId xmlns:a16="http://schemas.microsoft.com/office/drawing/2014/main" id="{2705A62C-2419-465C-B66B-3D59D528F4D4}"/>
              </a:ext>
            </a:extLst>
          </p:cNvPr>
          <p:cNvSpPr>
            <a:spLocks noGrp="1"/>
          </p:cNvSpPr>
          <p:nvPr>
            <p:ph idx="1"/>
          </p:nvPr>
        </p:nvSpPr>
        <p:spPr>
          <a:xfrm>
            <a:off x="838200" y="763480"/>
            <a:ext cx="11057878" cy="5413483"/>
          </a:xfrm>
        </p:spPr>
        <p:txBody>
          <a:bodyPr>
            <a:normAutofit lnSpcReduction="10000"/>
          </a:bodyPr>
          <a:lstStyle/>
          <a:p>
            <a:r>
              <a:rPr lang="en-US" sz="2400" dirty="0"/>
              <a:t>The hypothetical heat engine that operates on the reversible Carnot cycle is called the Carnot heat engine.</a:t>
            </a:r>
          </a:p>
          <a:p>
            <a:r>
              <a:rPr lang="en-US" sz="2400" dirty="0"/>
              <a:t>The thermal efficiency of any heat engine, reversible or irreversible, is given by</a:t>
            </a:r>
          </a:p>
          <a:p>
            <a:endParaRPr lang="en-US" sz="2400" dirty="0"/>
          </a:p>
          <a:p>
            <a:endParaRPr lang="en-US" sz="2400" dirty="0"/>
          </a:p>
          <a:p>
            <a:r>
              <a:rPr lang="en-US" sz="2400" dirty="0"/>
              <a:t>Where </a:t>
            </a:r>
            <a:r>
              <a:rPr lang="en-US" sz="2400" i="1" dirty="0"/>
              <a:t>Q</a:t>
            </a:r>
            <a:r>
              <a:rPr lang="en-US" sz="2400" i="1" baseline="-25000" dirty="0"/>
              <a:t>H</a:t>
            </a:r>
            <a:r>
              <a:rPr lang="en-US" sz="2400" i="1" dirty="0"/>
              <a:t> </a:t>
            </a:r>
            <a:r>
              <a:rPr lang="en-US" sz="2400" dirty="0"/>
              <a:t>is heat transferred to the heat engine from a high-temperature reservoir at </a:t>
            </a:r>
            <a:r>
              <a:rPr lang="en-US" sz="2400" i="1" dirty="0"/>
              <a:t>T</a:t>
            </a:r>
            <a:r>
              <a:rPr lang="en-US" sz="2400" i="1" baseline="-25000" dirty="0"/>
              <a:t>H</a:t>
            </a:r>
            <a:r>
              <a:rPr lang="en-US" sz="2400" dirty="0"/>
              <a:t>, and </a:t>
            </a:r>
            <a:r>
              <a:rPr lang="en-US" sz="2400" i="1" dirty="0"/>
              <a:t>Q</a:t>
            </a:r>
            <a:r>
              <a:rPr lang="en-US" sz="2400" i="1" baseline="-25000" dirty="0"/>
              <a:t>L</a:t>
            </a:r>
            <a:r>
              <a:rPr lang="en-US" sz="2400" i="1" dirty="0"/>
              <a:t> </a:t>
            </a:r>
            <a:r>
              <a:rPr lang="en-US" sz="2400" dirty="0"/>
              <a:t>is heat rejected to a low-temperature reservoir at </a:t>
            </a:r>
            <a:r>
              <a:rPr lang="en-US" sz="2400" i="1" dirty="0"/>
              <a:t>T</a:t>
            </a:r>
            <a:r>
              <a:rPr lang="en-US" sz="2400" i="1" baseline="-25000" dirty="0"/>
              <a:t>L</a:t>
            </a:r>
            <a:r>
              <a:rPr lang="en-US" sz="2400" dirty="0"/>
              <a:t>.</a:t>
            </a:r>
          </a:p>
          <a:p>
            <a:r>
              <a:rPr lang="en-US" sz="2400" dirty="0"/>
              <a:t>For reversible heat engines, the heat transfer ratio in the above relation can be replaced by the ratio of the absolute temperatures of the two reservoirs as given by Eq. 6–16.</a:t>
            </a:r>
          </a:p>
          <a:p>
            <a:endParaRPr lang="en-US" sz="2400" dirty="0"/>
          </a:p>
          <a:p>
            <a:endParaRPr lang="en-US" dirty="0"/>
          </a:p>
          <a:p>
            <a:r>
              <a:rPr lang="en-US" dirty="0"/>
              <a:t>Then the efficiency of a Carnot engine, or any reversible heat engine, becomes</a:t>
            </a:r>
            <a:endParaRPr lang="en-US" sz="2400" dirty="0"/>
          </a:p>
          <a:p>
            <a:endParaRPr lang="en-US" sz="2400" b="1" dirty="0"/>
          </a:p>
        </p:txBody>
      </p:sp>
      <p:pic>
        <p:nvPicPr>
          <p:cNvPr id="4" name="Picture 3">
            <a:extLst>
              <a:ext uri="{FF2B5EF4-FFF2-40B4-BE49-F238E27FC236}">
                <a16:creationId xmlns:a16="http://schemas.microsoft.com/office/drawing/2014/main" id="{A374477E-58C1-42E1-AA39-F2EB62351E7D}"/>
              </a:ext>
            </a:extLst>
          </p:cNvPr>
          <p:cNvPicPr>
            <a:picLocks noChangeAspect="1"/>
          </p:cNvPicPr>
          <p:nvPr/>
        </p:nvPicPr>
        <p:blipFill>
          <a:blip r:embed="rId2"/>
          <a:stretch>
            <a:fillRect/>
          </a:stretch>
        </p:blipFill>
        <p:spPr>
          <a:xfrm>
            <a:off x="4459418" y="1890032"/>
            <a:ext cx="2038350" cy="885825"/>
          </a:xfrm>
          <a:prstGeom prst="rect">
            <a:avLst/>
          </a:prstGeom>
        </p:spPr>
      </p:pic>
      <p:pic>
        <p:nvPicPr>
          <p:cNvPr id="5" name="Picture 4">
            <a:extLst>
              <a:ext uri="{FF2B5EF4-FFF2-40B4-BE49-F238E27FC236}">
                <a16:creationId xmlns:a16="http://schemas.microsoft.com/office/drawing/2014/main" id="{5D8328B4-D708-4BE0-B7EE-4B66DE5EE41E}"/>
              </a:ext>
            </a:extLst>
          </p:cNvPr>
          <p:cNvPicPr>
            <a:picLocks noChangeAspect="1"/>
          </p:cNvPicPr>
          <p:nvPr/>
        </p:nvPicPr>
        <p:blipFill>
          <a:blip r:embed="rId3"/>
          <a:stretch>
            <a:fillRect/>
          </a:stretch>
        </p:blipFill>
        <p:spPr>
          <a:xfrm>
            <a:off x="3109912" y="4182424"/>
            <a:ext cx="5972175" cy="942975"/>
          </a:xfrm>
          <a:prstGeom prst="rect">
            <a:avLst/>
          </a:prstGeom>
        </p:spPr>
      </p:pic>
      <p:pic>
        <p:nvPicPr>
          <p:cNvPr id="6" name="Picture 5">
            <a:extLst>
              <a:ext uri="{FF2B5EF4-FFF2-40B4-BE49-F238E27FC236}">
                <a16:creationId xmlns:a16="http://schemas.microsoft.com/office/drawing/2014/main" id="{D152D8D7-2889-4DA8-93B8-E03EDDC72980}"/>
              </a:ext>
            </a:extLst>
          </p:cNvPr>
          <p:cNvPicPr>
            <a:picLocks noChangeAspect="1"/>
          </p:cNvPicPr>
          <p:nvPr/>
        </p:nvPicPr>
        <p:blipFill>
          <a:blip r:embed="rId4"/>
          <a:stretch>
            <a:fillRect/>
          </a:stretch>
        </p:blipFill>
        <p:spPr>
          <a:xfrm>
            <a:off x="3331513" y="5881590"/>
            <a:ext cx="5781675" cy="981075"/>
          </a:xfrm>
          <a:prstGeom prst="rect">
            <a:avLst/>
          </a:prstGeom>
        </p:spPr>
      </p:pic>
    </p:spTree>
    <p:extLst>
      <p:ext uri="{BB962C8B-B14F-4D97-AF65-F5344CB8AC3E}">
        <p14:creationId xmlns:p14="http://schemas.microsoft.com/office/powerpoint/2010/main" val="36919719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D930F-1E1F-47B0-8FF9-92B8ED32BB28}"/>
              </a:ext>
            </a:extLst>
          </p:cNvPr>
          <p:cNvSpPr>
            <a:spLocks noGrp="1"/>
          </p:cNvSpPr>
          <p:nvPr>
            <p:ph idx="1"/>
          </p:nvPr>
        </p:nvSpPr>
        <p:spPr>
          <a:xfrm>
            <a:off x="838200" y="233265"/>
            <a:ext cx="6734452" cy="5943698"/>
          </a:xfrm>
        </p:spPr>
        <p:txBody>
          <a:bodyPr>
            <a:normAutofit fontScale="92500" lnSpcReduction="20000"/>
          </a:bodyPr>
          <a:lstStyle/>
          <a:p>
            <a:r>
              <a:rPr lang="en-US" dirty="0"/>
              <a:t>This relation is often referred to as the Carnot efficiency, since the Carnot heat engine is the best known reversible engine. </a:t>
            </a:r>
          </a:p>
          <a:p>
            <a:r>
              <a:rPr lang="en-US" dirty="0"/>
              <a:t>This is the highest efficiency a heat engine operating between the two thermal energy reservoirs at temperatures T</a:t>
            </a:r>
            <a:r>
              <a:rPr lang="en-US" baseline="-25000" dirty="0"/>
              <a:t>L</a:t>
            </a:r>
            <a:r>
              <a:rPr lang="en-US" dirty="0"/>
              <a:t> and T</a:t>
            </a:r>
            <a:r>
              <a:rPr lang="en-US" baseline="-25000" dirty="0"/>
              <a:t>H</a:t>
            </a:r>
            <a:r>
              <a:rPr lang="en-US" dirty="0"/>
              <a:t> can have (Fig. 6–46).</a:t>
            </a:r>
          </a:p>
          <a:p>
            <a:r>
              <a:rPr lang="en-US" dirty="0"/>
              <a:t>All irreversible (i.e., actual) heat engines operating between these temperature limits (</a:t>
            </a:r>
            <a:r>
              <a:rPr lang="en-US" i="1" dirty="0"/>
              <a:t>T</a:t>
            </a:r>
            <a:r>
              <a:rPr lang="en-US" baseline="-25000" dirty="0"/>
              <a:t>L</a:t>
            </a:r>
            <a:r>
              <a:rPr lang="en-US" i="1" dirty="0"/>
              <a:t> </a:t>
            </a:r>
            <a:r>
              <a:rPr lang="en-US" dirty="0"/>
              <a:t>and </a:t>
            </a:r>
            <a:r>
              <a:rPr lang="en-US" i="1" dirty="0"/>
              <a:t>T</a:t>
            </a:r>
            <a:r>
              <a:rPr lang="en-US" baseline="-25000" dirty="0"/>
              <a:t>H</a:t>
            </a:r>
            <a:r>
              <a:rPr lang="en-US" dirty="0"/>
              <a:t>) have lower efficiencies.</a:t>
            </a:r>
          </a:p>
          <a:p>
            <a:r>
              <a:rPr lang="en-US" dirty="0"/>
              <a:t>An actual heat engine cannot reach this maximum theoretical efficiency value because it is impossible to completely eliminate all the </a:t>
            </a:r>
            <a:r>
              <a:rPr lang="en-US" dirty="0" err="1"/>
              <a:t>irreversibilities</a:t>
            </a:r>
            <a:r>
              <a:rPr lang="en-US" dirty="0"/>
              <a:t> associated with the actual cycle.</a:t>
            </a:r>
          </a:p>
          <a:p>
            <a:r>
              <a:rPr lang="en-US" dirty="0"/>
              <a:t>Note that </a:t>
            </a:r>
            <a:r>
              <a:rPr lang="en-US" i="1" dirty="0"/>
              <a:t>T</a:t>
            </a:r>
            <a:r>
              <a:rPr lang="en-US" baseline="-25000" dirty="0"/>
              <a:t>L</a:t>
            </a:r>
            <a:r>
              <a:rPr lang="en-US" i="1" dirty="0"/>
              <a:t> </a:t>
            </a:r>
            <a:r>
              <a:rPr lang="en-US" dirty="0"/>
              <a:t>and </a:t>
            </a:r>
            <a:r>
              <a:rPr lang="en-US" i="1" dirty="0"/>
              <a:t>T</a:t>
            </a:r>
            <a:r>
              <a:rPr lang="en-US" baseline="-25000" dirty="0"/>
              <a:t>H</a:t>
            </a:r>
            <a:r>
              <a:rPr lang="en-US" i="1" dirty="0"/>
              <a:t> </a:t>
            </a:r>
            <a:r>
              <a:rPr lang="en-US" dirty="0"/>
              <a:t>in Eq. 6–18 are </a:t>
            </a:r>
            <a:r>
              <a:rPr lang="en-US" i="1" dirty="0"/>
              <a:t>absolute temperatures</a:t>
            </a:r>
            <a:r>
              <a:rPr lang="en-US" dirty="0"/>
              <a:t>. Using °C or °F for temperatures in this relation gives results grossly in error.</a:t>
            </a:r>
          </a:p>
        </p:txBody>
      </p:sp>
      <p:pic>
        <p:nvPicPr>
          <p:cNvPr id="4" name="Picture 3">
            <a:extLst>
              <a:ext uri="{FF2B5EF4-FFF2-40B4-BE49-F238E27FC236}">
                <a16:creationId xmlns:a16="http://schemas.microsoft.com/office/drawing/2014/main" id="{25CC9384-1699-48B7-9000-DC334056CF08}"/>
              </a:ext>
            </a:extLst>
          </p:cNvPr>
          <p:cNvPicPr>
            <a:picLocks noChangeAspect="1"/>
          </p:cNvPicPr>
          <p:nvPr/>
        </p:nvPicPr>
        <p:blipFill>
          <a:blip r:embed="rId2"/>
          <a:stretch>
            <a:fillRect/>
          </a:stretch>
        </p:blipFill>
        <p:spPr>
          <a:xfrm>
            <a:off x="8030862" y="0"/>
            <a:ext cx="4161138" cy="6858000"/>
          </a:xfrm>
          <a:prstGeom prst="rect">
            <a:avLst/>
          </a:prstGeom>
        </p:spPr>
      </p:pic>
    </p:spTree>
    <p:extLst>
      <p:ext uri="{BB962C8B-B14F-4D97-AF65-F5344CB8AC3E}">
        <p14:creationId xmlns:p14="http://schemas.microsoft.com/office/powerpoint/2010/main" val="36447919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D930F-1E1F-47B0-8FF9-92B8ED32BB28}"/>
              </a:ext>
            </a:extLst>
          </p:cNvPr>
          <p:cNvSpPr>
            <a:spLocks noGrp="1"/>
          </p:cNvSpPr>
          <p:nvPr>
            <p:ph idx="1"/>
          </p:nvPr>
        </p:nvSpPr>
        <p:spPr>
          <a:xfrm>
            <a:off x="838200" y="233265"/>
            <a:ext cx="6734452" cy="5943698"/>
          </a:xfrm>
        </p:spPr>
        <p:txBody>
          <a:bodyPr>
            <a:normAutofit fontScale="85000" lnSpcReduction="20000"/>
          </a:bodyPr>
          <a:lstStyle/>
          <a:p>
            <a:r>
              <a:rPr lang="en-US" dirty="0"/>
              <a:t>The thermal efficiencies of actual and reversible heat engines operating between the same temperature limits compare as follows (Fig. 6–47):</a:t>
            </a:r>
          </a:p>
          <a:p>
            <a:endParaRPr lang="en-US" dirty="0"/>
          </a:p>
          <a:p>
            <a:endParaRPr lang="en-US" dirty="0"/>
          </a:p>
          <a:p>
            <a:endParaRPr lang="en-US" dirty="0"/>
          </a:p>
          <a:p>
            <a:endParaRPr lang="en-US" dirty="0"/>
          </a:p>
          <a:p>
            <a:endParaRPr lang="en-US" dirty="0"/>
          </a:p>
          <a:p>
            <a:r>
              <a:rPr lang="en-US" dirty="0"/>
              <a:t>Most work-producing devices (heat engines) in operation today have efficiencies under 40 percent, which appear low relative to 100 percent. </a:t>
            </a:r>
          </a:p>
          <a:p>
            <a:r>
              <a:rPr lang="en-US" dirty="0"/>
              <a:t>However, when the performance of actual heat engines is assessed, the efficiencies should not be compared to 100 percent; instead, they should be compared to the efficiency of a reversible heat engine operating between the same temperature limits—because this is the true theoretical upper limit for the efficiency, not 100 percent.</a:t>
            </a:r>
          </a:p>
        </p:txBody>
      </p:sp>
      <p:pic>
        <p:nvPicPr>
          <p:cNvPr id="2" name="Picture 1">
            <a:extLst>
              <a:ext uri="{FF2B5EF4-FFF2-40B4-BE49-F238E27FC236}">
                <a16:creationId xmlns:a16="http://schemas.microsoft.com/office/drawing/2014/main" id="{6F01B218-C293-4251-B080-D759F700E7AB}"/>
              </a:ext>
            </a:extLst>
          </p:cNvPr>
          <p:cNvPicPr>
            <a:picLocks noChangeAspect="1"/>
          </p:cNvPicPr>
          <p:nvPr/>
        </p:nvPicPr>
        <p:blipFill>
          <a:blip r:embed="rId2"/>
          <a:stretch>
            <a:fillRect/>
          </a:stretch>
        </p:blipFill>
        <p:spPr>
          <a:xfrm>
            <a:off x="8453534" y="0"/>
            <a:ext cx="3592286" cy="3331029"/>
          </a:xfrm>
          <a:prstGeom prst="rect">
            <a:avLst/>
          </a:prstGeom>
        </p:spPr>
      </p:pic>
      <p:pic>
        <p:nvPicPr>
          <p:cNvPr id="5" name="Picture 4">
            <a:extLst>
              <a:ext uri="{FF2B5EF4-FFF2-40B4-BE49-F238E27FC236}">
                <a16:creationId xmlns:a16="http://schemas.microsoft.com/office/drawing/2014/main" id="{535DA523-97A9-4250-9A26-31A77372DFAC}"/>
              </a:ext>
            </a:extLst>
          </p:cNvPr>
          <p:cNvPicPr>
            <a:picLocks noChangeAspect="1"/>
          </p:cNvPicPr>
          <p:nvPr/>
        </p:nvPicPr>
        <p:blipFill>
          <a:blip r:embed="rId3"/>
          <a:stretch>
            <a:fillRect/>
          </a:stretch>
        </p:blipFill>
        <p:spPr>
          <a:xfrm>
            <a:off x="8399736" y="4025965"/>
            <a:ext cx="3646084" cy="1544411"/>
          </a:xfrm>
          <a:prstGeom prst="rect">
            <a:avLst/>
          </a:prstGeom>
        </p:spPr>
      </p:pic>
      <p:pic>
        <p:nvPicPr>
          <p:cNvPr id="6" name="Picture 5">
            <a:extLst>
              <a:ext uri="{FF2B5EF4-FFF2-40B4-BE49-F238E27FC236}">
                <a16:creationId xmlns:a16="http://schemas.microsoft.com/office/drawing/2014/main" id="{BD5045C1-8D85-40E3-99A2-FBAC6876ED87}"/>
              </a:ext>
            </a:extLst>
          </p:cNvPr>
          <p:cNvPicPr>
            <a:picLocks noChangeAspect="1"/>
          </p:cNvPicPr>
          <p:nvPr/>
        </p:nvPicPr>
        <p:blipFill>
          <a:blip r:embed="rId4"/>
          <a:stretch>
            <a:fillRect/>
          </a:stretch>
        </p:blipFill>
        <p:spPr>
          <a:xfrm>
            <a:off x="695602" y="1357800"/>
            <a:ext cx="6877050" cy="1609725"/>
          </a:xfrm>
          <a:prstGeom prst="rect">
            <a:avLst/>
          </a:prstGeom>
        </p:spPr>
      </p:pic>
    </p:spTree>
    <p:extLst>
      <p:ext uri="{BB962C8B-B14F-4D97-AF65-F5344CB8AC3E}">
        <p14:creationId xmlns:p14="http://schemas.microsoft.com/office/powerpoint/2010/main" val="32210756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D930F-1E1F-47B0-8FF9-92B8ED32BB28}"/>
              </a:ext>
            </a:extLst>
          </p:cNvPr>
          <p:cNvSpPr>
            <a:spLocks noGrp="1"/>
          </p:cNvSpPr>
          <p:nvPr>
            <p:ph idx="1"/>
          </p:nvPr>
        </p:nvSpPr>
        <p:spPr>
          <a:xfrm>
            <a:off x="838200" y="233265"/>
            <a:ext cx="6734452" cy="5943698"/>
          </a:xfrm>
        </p:spPr>
        <p:txBody>
          <a:bodyPr>
            <a:normAutofit fontScale="92500" lnSpcReduction="10000"/>
          </a:bodyPr>
          <a:lstStyle/>
          <a:p>
            <a:r>
              <a:rPr lang="en-US" dirty="0"/>
              <a:t>The maximum efficiency of a steam power plant operating between </a:t>
            </a:r>
            <a:r>
              <a:rPr lang="en-US" i="1" dirty="0"/>
              <a:t>T</a:t>
            </a:r>
            <a:r>
              <a:rPr lang="en-US" i="1" baseline="-25000" dirty="0"/>
              <a:t>H</a:t>
            </a:r>
            <a:r>
              <a:rPr lang="en-US" i="1" dirty="0"/>
              <a:t> </a:t>
            </a:r>
            <a:r>
              <a:rPr lang="en-US" dirty="0"/>
              <a:t> 1000 K and </a:t>
            </a:r>
            <a:r>
              <a:rPr lang="en-US" i="1" dirty="0"/>
              <a:t>T</a:t>
            </a:r>
            <a:r>
              <a:rPr lang="en-US" i="1" baseline="-25000" dirty="0"/>
              <a:t>L</a:t>
            </a:r>
            <a:r>
              <a:rPr lang="en-US" i="1" dirty="0"/>
              <a:t> </a:t>
            </a:r>
            <a:r>
              <a:rPr lang="en-US" dirty="0"/>
              <a:t> 300 K is 70 percent, as determined from Eq. 6–18.</a:t>
            </a:r>
          </a:p>
          <a:p>
            <a:endParaRPr lang="en-US" dirty="0"/>
          </a:p>
          <a:p>
            <a:endParaRPr lang="en-US" dirty="0"/>
          </a:p>
          <a:p>
            <a:r>
              <a:rPr lang="en-US" dirty="0"/>
              <a:t>Compared with this value, an actual efficiency of 40 percent does not seem so bad, even though there is still plenty of room for improvement.</a:t>
            </a:r>
          </a:p>
          <a:p>
            <a:r>
              <a:rPr lang="en-US" dirty="0"/>
              <a:t>It is obvious from Eq. 6–18 that the efficiency of a Carnot heat engine increases as </a:t>
            </a:r>
            <a:r>
              <a:rPr lang="en-US" i="1" dirty="0"/>
              <a:t>T</a:t>
            </a:r>
            <a:r>
              <a:rPr lang="en-US" i="1" baseline="-25000" dirty="0"/>
              <a:t>H</a:t>
            </a:r>
            <a:r>
              <a:rPr lang="en-US" i="1" dirty="0"/>
              <a:t> </a:t>
            </a:r>
            <a:r>
              <a:rPr lang="en-US" dirty="0"/>
              <a:t>is increased, or as </a:t>
            </a:r>
            <a:r>
              <a:rPr lang="en-US" i="1" dirty="0"/>
              <a:t>T</a:t>
            </a:r>
            <a:r>
              <a:rPr lang="en-US" i="1" baseline="-25000" dirty="0"/>
              <a:t>L</a:t>
            </a:r>
            <a:r>
              <a:rPr lang="en-US" i="1" dirty="0"/>
              <a:t> </a:t>
            </a:r>
            <a:r>
              <a:rPr lang="en-US" dirty="0"/>
              <a:t>is decreased.</a:t>
            </a:r>
          </a:p>
          <a:p>
            <a:r>
              <a:rPr lang="en-US" dirty="0"/>
              <a:t>This is to be expected since as </a:t>
            </a:r>
            <a:r>
              <a:rPr lang="en-US" i="1" dirty="0"/>
              <a:t>T</a:t>
            </a:r>
            <a:r>
              <a:rPr lang="en-US" i="1" baseline="-25000" dirty="0"/>
              <a:t>L</a:t>
            </a:r>
            <a:r>
              <a:rPr lang="en-US" i="1" dirty="0"/>
              <a:t> </a:t>
            </a:r>
            <a:r>
              <a:rPr lang="en-US" dirty="0"/>
              <a:t>decreases, so does the amount of heat rejected, and as </a:t>
            </a:r>
            <a:r>
              <a:rPr lang="en-US" i="1" dirty="0"/>
              <a:t>T</a:t>
            </a:r>
            <a:r>
              <a:rPr lang="en-US" i="1" baseline="-25000" dirty="0"/>
              <a:t>L</a:t>
            </a:r>
            <a:r>
              <a:rPr lang="en-US" i="1" dirty="0"/>
              <a:t> </a:t>
            </a:r>
            <a:r>
              <a:rPr lang="en-US" dirty="0"/>
              <a:t>approaches zero, the Carnot efficiency approaches unity.</a:t>
            </a:r>
          </a:p>
        </p:txBody>
      </p:sp>
      <p:pic>
        <p:nvPicPr>
          <p:cNvPr id="4" name="Picture 3">
            <a:extLst>
              <a:ext uri="{FF2B5EF4-FFF2-40B4-BE49-F238E27FC236}">
                <a16:creationId xmlns:a16="http://schemas.microsoft.com/office/drawing/2014/main" id="{25CC9384-1699-48B7-9000-DC334056CF08}"/>
              </a:ext>
            </a:extLst>
          </p:cNvPr>
          <p:cNvPicPr>
            <a:picLocks noChangeAspect="1"/>
          </p:cNvPicPr>
          <p:nvPr/>
        </p:nvPicPr>
        <p:blipFill>
          <a:blip r:embed="rId2"/>
          <a:stretch>
            <a:fillRect/>
          </a:stretch>
        </p:blipFill>
        <p:spPr>
          <a:xfrm>
            <a:off x="8030862" y="0"/>
            <a:ext cx="4161138" cy="6858000"/>
          </a:xfrm>
          <a:prstGeom prst="rect">
            <a:avLst/>
          </a:prstGeom>
        </p:spPr>
      </p:pic>
      <p:pic>
        <p:nvPicPr>
          <p:cNvPr id="5" name="Picture 4">
            <a:extLst>
              <a:ext uri="{FF2B5EF4-FFF2-40B4-BE49-F238E27FC236}">
                <a16:creationId xmlns:a16="http://schemas.microsoft.com/office/drawing/2014/main" id="{78C18E9D-4393-4E84-A608-B5219F698050}"/>
              </a:ext>
            </a:extLst>
          </p:cNvPr>
          <p:cNvPicPr>
            <a:picLocks noChangeAspect="1"/>
          </p:cNvPicPr>
          <p:nvPr/>
        </p:nvPicPr>
        <p:blipFill>
          <a:blip r:embed="rId3"/>
          <a:stretch>
            <a:fillRect/>
          </a:stretch>
        </p:blipFill>
        <p:spPr>
          <a:xfrm>
            <a:off x="1458326" y="1309589"/>
            <a:ext cx="5781675" cy="981075"/>
          </a:xfrm>
          <a:prstGeom prst="rect">
            <a:avLst/>
          </a:prstGeom>
        </p:spPr>
      </p:pic>
    </p:spTree>
    <p:extLst>
      <p:ext uri="{BB962C8B-B14F-4D97-AF65-F5344CB8AC3E}">
        <p14:creationId xmlns:p14="http://schemas.microsoft.com/office/powerpoint/2010/main" val="38263700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4845E0-863E-4C30-9A3D-EB1E6D2034DE}"/>
              </a:ext>
            </a:extLst>
          </p:cNvPr>
          <p:cNvSpPr>
            <a:spLocks noGrp="1"/>
          </p:cNvSpPr>
          <p:nvPr>
            <p:ph idx="1"/>
          </p:nvPr>
        </p:nvSpPr>
        <p:spPr>
          <a:xfrm>
            <a:off x="838200" y="257452"/>
            <a:ext cx="10515600" cy="5919511"/>
          </a:xfrm>
        </p:spPr>
        <p:txBody>
          <a:bodyPr/>
          <a:lstStyle/>
          <a:p>
            <a:r>
              <a:rPr lang="en-US" i="1" dirty="0"/>
              <a:t>The thermal efficiency of actual heat engines can be maximized by supplying heat to the engine at the highest possible temperature </a:t>
            </a:r>
            <a:r>
              <a:rPr lang="en-US" dirty="0"/>
              <a:t>(limited by material strength) </a:t>
            </a:r>
            <a:r>
              <a:rPr lang="en-US" i="1" dirty="0"/>
              <a:t>and rejecting heat from the engine at the lowest possible temperature </a:t>
            </a:r>
            <a:r>
              <a:rPr lang="en-US" dirty="0"/>
              <a:t>(limited by the temperature of the cooling medium such as rivers, lakes, or the atmosphere).</a:t>
            </a:r>
          </a:p>
        </p:txBody>
      </p:sp>
    </p:spTree>
    <p:extLst>
      <p:ext uri="{BB962C8B-B14F-4D97-AF65-F5344CB8AC3E}">
        <p14:creationId xmlns:p14="http://schemas.microsoft.com/office/powerpoint/2010/main" val="21147418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D36A2C-A53C-4327-82D9-242809F4722E}"/>
              </a:ext>
            </a:extLst>
          </p:cNvPr>
          <p:cNvPicPr>
            <a:picLocks noChangeAspect="1"/>
          </p:cNvPicPr>
          <p:nvPr/>
        </p:nvPicPr>
        <p:blipFill>
          <a:blip r:embed="rId2"/>
          <a:stretch>
            <a:fillRect/>
          </a:stretch>
        </p:blipFill>
        <p:spPr>
          <a:xfrm>
            <a:off x="209226" y="0"/>
            <a:ext cx="7079341" cy="3714976"/>
          </a:xfrm>
          <a:prstGeom prst="rect">
            <a:avLst/>
          </a:prstGeom>
        </p:spPr>
      </p:pic>
      <p:pic>
        <p:nvPicPr>
          <p:cNvPr id="5" name="Picture 4">
            <a:extLst>
              <a:ext uri="{FF2B5EF4-FFF2-40B4-BE49-F238E27FC236}">
                <a16:creationId xmlns:a16="http://schemas.microsoft.com/office/drawing/2014/main" id="{DC575780-BDFB-4451-A3EC-3B22533F75C6}"/>
              </a:ext>
            </a:extLst>
          </p:cNvPr>
          <p:cNvPicPr>
            <a:picLocks noChangeAspect="1"/>
          </p:cNvPicPr>
          <p:nvPr/>
        </p:nvPicPr>
        <p:blipFill>
          <a:blip r:embed="rId3"/>
          <a:stretch>
            <a:fillRect/>
          </a:stretch>
        </p:blipFill>
        <p:spPr>
          <a:xfrm>
            <a:off x="7849709" y="192165"/>
            <a:ext cx="4038600" cy="5905500"/>
          </a:xfrm>
          <a:prstGeom prst="rect">
            <a:avLst/>
          </a:prstGeom>
        </p:spPr>
      </p:pic>
      <p:pic>
        <p:nvPicPr>
          <p:cNvPr id="6" name="Picture 5">
            <a:extLst>
              <a:ext uri="{FF2B5EF4-FFF2-40B4-BE49-F238E27FC236}">
                <a16:creationId xmlns:a16="http://schemas.microsoft.com/office/drawing/2014/main" id="{E1AC2809-4978-4AE3-B2D3-37607E429FC0}"/>
              </a:ext>
            </a:extLst>
          </p:cNvPr>
          <p:cNvPicPr>
            <a:picLocks noChangeAspect="1"/>
          </p:cNvPicPr>
          <p:nvPr/>
        </p:nvPicPr>
        <p:blipFill>
          <a:blip r:embed="rId4"/>
          <a:stretch>
            <a:fillRect/>
          </a:stretch>
        </p:blipFill>
        <p:spPr>
          <a:xfrm>
            <a:off x="209225" y="3517640"/>
            <a:ext cx="7079341" cy="2668652"/>
          </a:xfrm>
          <a:prstGeom prst="rect">
            <a:avLst/>
          </a:prstGeom>
        </p:spPr>
      </p:pic>
    </p:spTree>
    <p:extLst>
      <p:ext uri="{BB962C8B-B14F-4D97-AF65-F5344CB8AC3E}">
        <p14:creationId xmlns:p14="http://schemas.microsoft.com/office/powerpoint/2010/main" val="573307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D930F-1E1F-47B0-8FF9-92B8ED32BB28}"/>
              </a:ext>
            </a:extLst>
          </p:cNvPr>
          <p:cNvSpPr>
            <a:spLocks noGrp="1"/>
          </p:cNvSpPr>
          <p:nvPr>
            <p:ph idx="1"/>
          </p:nvPr>
        </p:nvSpPr>
        <p:spPr>
          <a:xfrm>
            <a:off x="838200" y="233265"/>
            <a:ext cx="6734452" cy="5943698"/>
          </a:xfrm>
        </p:spPr>
        <p:txBody>
          <a:bodyPr>
            <a:normAutofit fontScale="92500" lnSpcReduction="20000"/>
          </a:bodyPr>
          <a:lstStyle/>
          <a:p>
            <a:r>
              <a:rPr lang="en-US" b="1" dirty="0"/>
              <a:t>The Quality of Energy</a:t>
            </a:r>
          </a:p>
          <a:p>
            <a:r>
              <a:rPr lang="en-US" dirty="0"/>
              <a:t>The Carnot heat engine in Example 6–5 receives heat from a source at 925 K and converts 67.2 percent of it to work while rejecting the rest (32.8 percent) to a sink at 303 K. </a:t>
            </a:r>
          </a:p>
          <a:p>
            <a:r>
              <a:rPr lang="en-US" dirty="0"/>
              <a:t>Now let us examine how the thermal efficiency varies with the source temperature when the sink temperature is held constant.</a:t>
            </a:r>
          </a:p>
          <a:p>
            <a:r>
              <a:rPr lang="en-US" dirty="0"/>
              <a:t>The thermal efficiency of a Carnot heat engine that rejects heat to a sink at 303 K is evaluated at various source temperatures using Eq. 6–18 and is listed in Fig. 6–49. </a:t>
            </a:r>
          </a:p>
          <a:p>
            <a:r>
              <a:rPr lang="en-US" dirty="0"/>
              <a:t>Clearly the thermal efficiency decreases as the source temperature is lowered. </a:t>
            </a:r>
          </a:p>
          <a:p>
            <a:r>
              <a:rPr lang="en-US" dirty="0"/>
              <a:t>When heat is supplied to the heat engine at 500 instead of 925 K, for example, the thermal efficiency drops from 67.2 to 39.4 percent.</a:t>
            </a:r>
          </a:p>
        </p:txBody>
      </p:sp>
      <p:pic>
        <p:nvPicPr>
          <p:cNvPr id="2" name="Picture 1">
            <a:extLst>
              <a:ext uri="{FF2B5EF4-FFF2-40B4-BE49-F238E27FC236}">
                <a16:creationId xmlns:a16="http://schemas.microsoft.com/office/drawing/2014/main" id="{BACFF351-D7C6-467A-AE10-A469736FCF60}"/>
              </a:ext>
            </a:extLst>
          </p:cNvPr>
          <p:cNvPicPr>
            <a:picLocks noChangeAspect="1"/>
          </p:cNvPicPr>
          <p:nvPr/>
        </p:nvPicPr>
        <p:blipFill>
          <a:blip r:embed="rId2"/>
          <a:stretch>
            <a:fillRect/>
          </a:stretch>
        </p:blipFill>
        <p:spPr>
          <a:xfrm>
            <a:off x="7572652" y="233265"/>
            <a:ext cx="4581525" cy="6124575"/>
          </a:xfrm>
          <a:prstGeom prst="rect">
            <a:avLst/>
          </a:prstGeom>
        </p:spPr>
      </p:pic>
    </p:spTree>
    <p:extLst>
      <p:ext uri="{BB962C8B-B14F-4D97-AF65-F5344CB8AC3E}">
        <p14:creationId xmlns:p14="http://schemas.microsoft.com/office/powerpoint/2010/main" val="12537420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D2D930F-1E1F-47B0-8FF9-92B8ED32BB28}"/>
              </a:ext>
            </a:extLst>
          </p:cNvPr>
          <p:cNvSpPr>
            <a:spLocks noGrp="1"/>
          </p:cNvSpPr>
          <p:nvPr>
            <p:ph idx="1"/>
          </p:nvPr>
        </p:nvSpPr>
        <p:spPr>
          <a:xfrm>
            <a:off x="838200" y="233265"/>
            <a:ext cx="6734452" cy="5943698"/>
          </a:xfrm>
        </p:spPr>
        <p:txBody>
          <a:bodyPr>
            <a:normAutofit/>
          </a:bodyPr>
          <a:lstStyle/>
          <a:p>
            <a:r>
              <a:rPr lang="en-US" dirty="0"/>
              <a:t>These efficiency values show that energy has </a:t>
            </a:r>
            <a:r>
              <a:rPr lang="en-US" b="1" dirty="0"/>
              <a:t>quality </a:t>
            </a:r>
            <a:r>
              <a:rPr lang="en-US" dirty="0"/>
              <a:t>as well as quantity.</a:t>
            </a:r>
          </a:p>
          <a:p>
            <a:r>
              <a:rPr lang="en-US" dirty="0"/>
              <a:t>It is clear from the thermal efficiency values in Fig. 6–49 that </a:t>
            </a:r>
            <a:r>
              <a:rPr lang="en-US" i="1" dirty="0"/>
              <a:t>more of the high-temperature thermal energy can be converted to work. </a:t>
            </a:r>
          </a:p>
          <a:p>
            <a:r>
              <a:rPr lang="en-US" i="1" dirty="0"/>
              <a:t>Therefore, the higher the temperature, the higher the quality of the energy </a:t>
            </a:r>
            <a:r>
              <a:rPr lang="en-US" dirty="0"/>
              <a:t>(Fig. 6–50).</a:t>
            </a:r>
          </a:p>
        </p:txBody>
      </p:sp>
      <p:pic>
        <p:nvPicPr>
          <p:cNvPr id="4" name="Picture 3">
            <a:extLst>
              <a:ext uri="{FF2B5EF4-FFF2-40B4-BE49-F238E27FC236}">
                <a16:creationId xmlns:a16="http://schemas.microsoft.com/office/drawing/2014/main" id="{2B211AF1-7B65-42AB-A35D-46A25AB81BC9}"/>
              </a:ext>
            </a:extLst>
          </p:cNvPr>
          <p:cNvPicPr>
            <a:picLocks noChangeAspect="1"/>
          </p:cNvPicPr>
          <p:nvPr/>
        </p:nvPicPr>
        <p:blipFill>
          <a:blip r:embed="rId2"/>
          <a:stretch>
            <a:fillRect/>
          </a:stretch>
        </p:blipFill>
        <p:spPr>
          <a:xfrm>
            <a:off x="7647297" y="233265"/>
            <a:ext cx="4371975" cy="5124450"/>
          </a:xfrm>
          <a:prstGeom prst="rect">
            <a:avLst/>
          </a:prstGeom>
        </p:spPr>
      </p:pic>
    </p:spTree>
    <p:extLst>
      <p:ext uri="{BB962C8B-B14F-4D97-AF65-F5344CB8AC3E}">
        <p14:creationId xmlns:p14="http://schemas.microsoft.com/office/powerpoint/2010/main" val="8886763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9D266B-ECD2-4BA9-9129-C8170D3B6B56}"/>
              </a:ext>
            </a:extLst>
          </p:cNvPr>
          <p:cNvSpPr>
            <a:spLocks noGrp="1"/>
          </p:cNvSpPr>
          <p:nvPr>
            <p:ph idx="1"/>
          </p:nvPr>
        </p:nvSpPr>
        <p:spPr>
          <a:xfrm>
            <a:off x="838200" y="149290"/>
            <a:ext cx="10515600" cy="6027673"/>
          </a:xfrm>
        </p:spPr>
        <p:txBody>
          <a:bodyPr>
            <a:normAutofit fontScale="77500" lnSpcReduction="20000"/>
          </a:bodyPr>
          <a:lstStyle/>
          <a:p>
            <a:r>
              <a:rPr lang="en-US" dirty="0"/>
              <a:t>Large quantities of solar energy, for example, can be stored in large bodies of water called </a:t>
            </a:r>
            <a:r>
              <a:rPr lang="en-US" i="1" dirty="0"/>
              <a:t>solar ponds </a:t>
            </a:r>
            <a:r>
              <a:rPr lang="en-US" dirty="0"/>
              <a:t>at about 350 K. </a:t>
            </a:r>
          </a:p>
          <a:p>
            <a:r>
              <a:rPr lang="en-US" dirty="0"/>
              <a:t>This stored energy can then be supplied to a heat engine to produce work (electricity). </a:t>
            </a:r>
          </a:p>
          <a:p>
            <a:r>
              <a:rPr lang="en-US" dirty="0"/>
              <a:t>However, the efficiency of solar pond power plants is very low (under 5 percent) because of the low quality of the energy stored in the source, and the construction and maintenance costs are relatively high. </a:t>
            </a:r>
          </a:p>
          <a:p>
            <a:r>
              <a:rPr lang="en-US" dirty="0"/>
              <a:t>Therefore, they are not competitive even though the energy supply of such plants is free. The temperature (and thus the quality) of the solar energy stored could be raised by utilizing concentrating collectors, but the equipment cost in that case becomes very high.</a:t>
            </a:r>
          </a:p>
          <a:p>
            <a:r>
              <a:rPr lang="en-US" dirty="0"/>
              <a:t>Work is a more valuable form of energy than heat since 100 percent of work can be converted to heat, but only a fraction of heat can be converted to work. </a:t>
            </a:r>
          </a:p>
          <a:p>
            <a:r>
              <a:rPr lang="en-US" dirty="0"/>
              <a:t>When heat is transferred from a high-temperature body to a lower temperature one, it is degraded since less of it now can be converted to work. </a:t>
            </a:r>
          </a:p>
          <a:p>
            <a:r>
              <a:rPr lang="en-US" dirty="0"/>
              <a:t>For example, if 100 kJ of heat is transferred from a body at 1000 K to a body at 300 K, at the end we will have 100 kJ of thermal energy stored at 300 K, which has no practical value. </a:t>
            </a:r>
          </a:p>
          <a:p>
            <a:r>
              <a:rPr lang="en-US" dirty="0"/>
              <a:t>But if this conversion is made through a heat engine, up to 1 - 300/1000 =  70 percent of it could be converted to work, which is a more valuable form of energy. </a:t>
            </a:r>
          </a:p>
          <a:p>
            <a:r>
              <a:rPr lang="en-US" dirty="0"/>
              <a:t>Thus 70 kJ of work potential is wasted as a result of this heat transfer, and energy is degraded.</a:t>
            </a:r>
          </a:p>
        </p:txBody>
      </p:sp>
    </p:spTree>
    <p:extLst>
      <p:ext uri="{BB962C8B-B14F-4D97-AF65-F5344CB8AC3E}">
        <p14:creationId xmlns:p14="http://schemas.microsoft.com/office/powerpoint/2010/main" val="5221323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B68AE-D99D-4503-AA40-A3EBE94641B3}"/>
              </a:ext>
            </a:extLst>
          </p:cNvPr>
          <p:cNvSpPr>
            <a:spLocks noGrp="1"/>
          </p:cNvSpPr>
          <p:nvPr>
            <p:ph type="title"/>
          </p:nvPr>
        </p:nvSpPr>
        <p:spPr>
          <a:xfrm>
            <a:off x="838200" y="0"/>
            <a:ext cx="10515600" cy="681037"/>
          </a:xfrm>
        </p:spPr>
        <p:txBody>
          <a:bodyPr>
            <a:normAutofit/>
          </a:bodyPr>
          <a:lstStyle/>
          <a:p>
            <a:r>
              <a:rPr lang="en-US" sz="2800" b="1" dirty="0">
                <a:latin typeface="+mn-lt"/>
              </a:rPr>
              <a:t>THE CARNOT REFRIGERATOR AND HEAT PUMP</a:t>
            </a:r>
          </a:p>
        </p:txBody>
      </p:sp>
      <p:sp>
        <p:nvSpPr>
          <p:cNvPr id="3" name="Content Placeholder 2">
            <a:extLst>
              <a:ext uri="{FF2B5EF4-FFF2-40B4-BE49-F238E27FC236}">
                <a16:creationId xmlns:a16="http://schemas.microsoft.com/office/drawing/2014/main" id="{03EB6598-43CA-4D14-955F-299BFCC37CCA}"/>
              </a:ext>
            </a:extLst>
          </p:cNvPr>
          <p:cNvSpPr>
            <a:spLocks noGrp="1"/>
          </p:cNvSpPr>
          <p:nvPr>
            <p:ph idx="1"/>
          </p:nvPr>
        </p:nvSpPr>
        <p:spPr>
          <a:xfrm>
            <a:off x="838200" y="867747"/>
            <a:ext cx="10515600" cy="5309216"/>
          </a:xfrm>
        </p:spPr>
        <p:txBody>
          <a:bodyPr>
            <a:normAutofit lnSpcReduction="10000"/>
          </a:bodyPr>
          <a:lstStyle/>
          <a:p>
            <a:r>
              <a:rPr lang="en-US" dirty="0"/>
              <a:t>A refrigerator or a heat pump that operates on the reversed Carnot cycle is called a Carnot refrigerator, or a Carnot heat pump. </a:t>
            </a:r>
          </a:p>
          <a:p>
            <a:r>
              <a:rPr lang="en-US" dirty="0"/>
              <a:t>The coefficient of performance of any refrigerator or heat pump, reversible or irreversible, is given by </a:t>
            </a:r>
            <a:r>
              <a:rPr lang="en-US" dirty="0" err="1"/>
              <a:t>Eqs</a:t>
            </a:r>
            <a:r>
              <a:rPr lang="en-US" dirty="0"/>
              <a:t>. 6–9 and 6–11 as</a:t>
            </a:r>
          </a:p>
          <a:p>
            <a:endParaRPr lang="en-US" dirty="0"/>
          </a:p>
          <a:p>
            <a:endParaRPr lang="en-US" dirty="0"/>
          </a:p>
          <a:p>
            <a:r>
              <a:rPr lang="en-US" dirty="0"/>
              <a:t>Where </a:t>
            </a:r>
            <a:r>
              <a:rPr lang="en-US" i="1" dirty="0"/>
              <a:t>Q</a:t>
            </a:r>
            <a:r>
              <a:rPr lang="en-US" i="1" baseline="-25000" dirty="0"/>
              <a:t>L</a:t>
            </a:r>
            <a:r>
              <a:rPr lang="en-US" i="1" dirty="0"/>
              <a:t> </a:t>
            </a:r>
            <a:r>
              <a:rPr lang="en-US" dirty="0"/>
              <a:t>is the amount of heat absorbed from the low-temperature medium and </a:t>
            </a:r>
            <a:r>
              <a:rPr lang="en-US" i="1" dirty="0"/>
              <a:t>Q</a:t>
            </a:r>
            <a:r>
              <a:rPr lang="en-US" i="1" baseline="-25000" dirty="0"/>
              <a:t>H</a:t>
            </a:r>
            <a:r>
              <a:rPr lang="en-US" i="1" dirty="0"/>
              <a:t> </a:t>
            </a:r>
            <a:r>
              <a:rPr lang="en-US" dirty="0"/>
              <a:t>is the amount of heat rejected to the high-temperature medium.</a:t>
            </a:r>
          </a:p>
          <a:p>
            <a:r>
              <a:rPr lang="en-US" dirty="0"/>
              <a:t>The COPs of all reversible refrigerators or heat pumps can be determined by replacing the heat transfer ratios in the above relations by the ratios of the absolute temperatures of the high- and low-temperature reservoirs,</a:t>
            </a:r>
          </a:p>
          <a:p>
            <a:endParaRPr lang="en-US" dirty="0"/>
          </a:p>
        </p:txBody>
      </p:sp>
      <p:pic>
        <p:nvPicPr>
          <p:cNvPr id="4" name="Picture 3">
            <a:extLst>
              <a:ext uri="{FF2B5EF4-FFF2-40B4-BE49-F238E27FC236}">
                <a16:creationId xmlns:a16="http://schemas.microsoft.com/office/drawing/2014/main" id="{0A3C3E69-9345-46C8-8DE7-890A145F39CF}"/>
              </a:ext>
            </a:extLst>
          </p:cNvPr>
          <p:cNvPicPr>
            <a:picLocks noChangeAspect="1"/>
          </p:cNvPicPr>
          <p:nvPr/>
        </p:nvPicPr>
        <p:blipFill>
          <a:blip r:embed="rId2"/>
          <a:stretch>
            <a:fillRect/>
          </a:stretch>
        </p:blipFill>
        <p:spPr>
          <a:xfrm>
            <a:off x="2871556" y="2383492"/>
            <a:ext cx="6324600" cy="952500"/>
          </a:xfrm>
          <a:prstGeom prst="rect">
            <a:avLst/>
          </a:prstGeom>
        </p:spPr>
      </p:pic>
    </p:spTree>
    <p:extLst>
      <p:ext uri="{BB962C8B-B14F-4D97-AF65-F5344CB8AC3E}">
        <p14:creationId xmlns:p14="http://schemas.microsoft.com/office/powerpoint/2010/main" val="2807782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0FBDFD-A2C0-47A9-9C36-CCCFFE548B4D}"/>
              </a:ext>
            </a:extLst>
          </p:cNvPr>
          <p:cNvSpPr>
            <a:spLocks noGrp="1"/>
          </p:cNvSpPr>
          <p:nvPr>
            <p:ph idx="1"/>
          </p:nvPr>
        </p:nvSpPr>
        <p:spPr>
          <a:xfrm>
            <a:off x="632927" y="311769"/>
            <a:ext cx="10515600" cy="4351338"/>
          </a:xfrm>
        </p:spPr>
        <p:txBody>
          <a:bodyPr>
            <a:normAutofit/>
          </a:bodyPr>
          <a:lstStyle/>
          <a:p>
            <a:r>
              <a:rPr lang="en-US" dirty="0"/>
              <a:t>This inadequacy of the first law to identify whether a process can take place is remedied by introducing another general principle, the </a:t>
            </a:r>
            <a:r>
              <a:rPr lang="en-US" b="1" i="1" dirty="0"/>
              <a:t>second law of thermodynamics</a:t>
            </a:r>
            <a:r>
              <a:rPr lang="en-US" b="1" dirty="0"/>
              <a:t>.</a:t>
            </a:r>
          </a:p>
          <a:p>
            <a:r>
              <a:rPr lang="en-US" dirty="0"/>
              <a:t>The reverse processes discussed above violate the second law of thermodynamics. </a:t>
            </a:r>
          </a:p>
          <a:p>
            <a:r>
              <a:rPr lang="en-US" dirty="0"/>
              <a:t>A process cannot occur unless it satisfies both the first and the second laws of thermodynamics (Fig. 6–5).</a:t>
            </a:r>
          </a:p>
        </p:txBody>
      </p:sp>
      <p:pic>
        <p:nvPicPr>
          <p:cNvPr id="5" name="Picture 4">
            <a:extLst>
              <a:ext uri="{FF2B5EF4-FFF2-40B4-BE49-F238E27FC236}">
                <a16:creationId xmlns:a16="http://schemas.microsoft.com/office/drawing/2014/main" id="{49BE1333-E726-475B-A488-1C211208382D}"/>
              </a:ext>
            </a:extLst>
          </p:cNvPr>
          <p:cNvPicPr>
            <a:picLocks noChangeAspect="1"/>
          </p:cNvPicPr>
          <p:nvPr/>
        </p:nvPicPr>
        <p:blipFill>
          <a:blip r:embed="rId2"/>
          <a:stretch>
            <a:fillRect/>
          </a:stretch>
        </p:blipFill>
        <p:spPr>
          <a:xfrm>
            <a:off x="4017424" y="3775340"/>
            <a:ext cx="3588981" cy="2057557"/>
          </a:xfrm>
          <a:prstGeom prst="rect">
            <a:avLst/>
          </a:prstGeom>
        </p:spPr>
      </p:pic>
    </p:spTree>
    <p:extLst>
      <p:ext uri="{BB962C8B-B14F-4D97-AF65-F5344CB8AC3E}">
        <p14:creationId xmlns:p14="http://schemas.microsoft.com/office/powerpoint/2010/main" val="11902083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35625F-AC79-4637-AB68-8CAEE45E846E}"/>
              </a:ext>
            </a:extLst>
          </p:cNvPr>
          <p:cNvSpPr>
            <a:spLocks noGrp="1"/>
          </p:cNvSpPr>
          <p:nvPr>
            <p:ph idx="1"/>
          </p:nvPr>
        </p:nvSpPr>
        <p:spPr>
          <a:xfrm>
            <a:off x="145741" y="168676"/>
            <a:ext cx="7045171" cy="6008287"/>
          </a:xfrm>
        </p:spPr>
        <p:txBody>
          <a:bodyPr>
            <a:normAutofit fontScale="92500" lnSpcReduction="20000"/>
          </a:bodyPr>
          <a:lstStyle/>
          <a:p>
            <a:r>
              <a:rPr lang="en-US" dirty="0"/>
              <a:t>Then the COP relations for reversible refrigerators and heat pumps become</a:t>
            </a:r>
          </a:p>
          <a:p>
            <a:endParaRPr lang="en-US" dirty="0"/>
          </a:p>
          <a:p>
            <a:endParaRPr lang="en-US" dirty="0"/>
          </a:p>
          <a:p>
            <a:endParaRPr lang="en-US" dirty="0"/>
          </a:p>
          <a:p>
            <a:endParaRPr lang="en-US" dirty="0"/>
          </a:p>
          <a:p>
            <a:endParaRPr lang="en-US" dirty="0"/>
          </a:p>
          <a:p>
            <a:endParaRPr lang="en-US" i="1" dirty="0"/>
          </a:p>
          <a:p>
            <a:r>
              <a:rPr lang="en-US" dirty="0"/>
              <a:t>These are the highest coefficients of performance that a refrigerator or a heat pump operating between the temperature limits of T</a:t>
            </a:r>
            <a:r>
              <a:rPr lang="en-US" baseline="-25000" dirty="0"/>
              <a:t>L</a:t>
            </a:r>
            <a:r>
              <a:rPr lang="en-US" dirty="0"/>
              <a:t> and T</a:t>
            </a:r>
            <a:r>
              <a:rPr lang="en-US" baseline="-25000" dirty="0"/>
              <a:t>H</a:t>
            </a:r>
            <a:r>
              <a:rPr lang="en-US" dirty="0"/>
              <a:t> can have.</a:t>
            </a:r>
          </a:p>
          <a:p>
            <a:r>
              <a:rPr lang="en-US" dirty="0"/>
              <a:t>All actual refrigerators or heat pumps operating between these temperature limits (T</a:t>
            </a:r>
            <a:r>
              <a:rPr lang="en-US" baseline="-25000" dirty="0"/>
              <a:t>L</a:t>
            </a:r>
            <a:r>
              <a:rPr lang="en-US" dirty="0"/>
              <a:t> and T</a:t>
            </a:r>
            <a:r>
              <a:rPr lang="en-US" baseline="-25000" dirty="0"/>
              <a:t>H</a:t>
            </a:r>
            <a:r>
              <a:rPr lang="en-US" dirty="0"/>
              <a:t>) have lower coefficients of performance (Fig. 6–51).</a:t>
            </a:r>
          </a:p>
        </p:txBody>
      </p:sp>
      <p:pic>
        <p:nvPicPr>
          <p:cNvPr id="5" name="Picture 4">
            <a:extLst>
              <a:ext uri="{FF2B5EF4-FFF2-40B4-BE49-F238E27FC236}">
                <a16:creationId xmlns:a16="http://schemas.microsoft.com/office/drawing/2014/main" id="{8AF929FC-8D82-4233-AE92-966BDF208F77}"/>
              </a:ext>
            </a:extLst>
          </p:cNvPr>
          <p:cNvPicPr>
            <a:picLocks noChangeAspect="1"/>
          </p:cNvPicPr>
          <p:nvPr/>
        </p:nvPicPr>
        <p:blipFill>
          <a:blip r:embed="rId2"/>
          <a:stretch>
            <a:fillRect/>
          </a:stretch>
        </p:blipFill>
        <p:spPr>
          <a:xfrm>
            <a:off x="1131533" y="1019724"/>
            <a:ext cx="5508964" cy="1800369"/>
          </a:xfrm>
          <a:prstGeom prst="rect">
            <a:avLst/>
          </a:prstGeom>
        </p:spPr>
      </p:pic>
      <p:pic>
        <p:nvPicPr>
          <p:cNvPr id="6" name="Picture 5">
            <a:extLst>
              <a:ext uri="{FF2B5EF4-FFF2-40B4-BE49-F238E27FC236}">
                <a16:creationId xmlns:a16="http://schemas.microsoft.com/office/drawing/2014/main" id="{A53AF879-BC7F-4909-9ECE-8072092B0F3B}"/>
              </a:ext>
            </a:extLst>
          </p:cNvPr>
          <p:cNvPicPr>
            <a:picLocks noChangeAspect="1"/>
          </p:cNvPicPr>
          <p:nvPr/>
        </p:nvPicPr>
        <p:blipFill>
          <a:blip r:embed="rId3"/>
          <a:stretch>
            <a:fillRect/>
          </a:stretch>
        </p:blipFill>
        <p:spPr>
          <a:xfrm>
            <a:off x="7954392" y="168677"/>
            <a:ext cx="3959442" cy="3338003"/>
          </a:xfrm>
          <a:prstGeom prst="rect">
            <a:avLst/>
          </a:prstGeom>
        </p:spPr>
      </p:pic>
      <p:pic>
        <p:nvPicPr>
          <p:cNvPr id="7" name="Picture 6">
            <a:extLst>
              <a:ext uri="{FF2B5EF4-FFF2-40B4-BE49-F238E27FC236}">
                <a16:creationId xmlns:a16="http://schemas.microsoft.com/office/drawing/2014/main" id="{66D5F965-A16F-423C-90EC-960448490B46}"/>
              </a:ext>
            </a:extLst>
          </p:cNvPr>
          <p:cNvPicPr>
            <a:picLocks noChangeAspect="1"/>
          </p:cNvPicPr>
          <p:nvPr/>
        </p:nvPicPr>
        <p:blipFill>
          <a:blip r:embed="rId4"/>
          <a:stretch>
            <a:fillRect/>
          </a:stretch>
        </p:blipFill>
        <p:spPr>
          <a:xfrm>
            <a:off x="7958510" y="3986073"/>
            <a:ext cx="3955324" cy="1449279"/>
          </a:xfrm>
          <a:prstGeom prst="rect">
            <a:avLst/>
          </a:prstGeom>
        </p:spPr>
      </p:pic>
    </p:spTree>
    <p:extLst>
      <p:ext uri="{BB962C8B-B14F-4D97-AF65-F5344CB8AC3E}">
        <p14:creationId xmlns:p14="http://schemas.microsoft.com/office/powerpoint/2010/main" val="749598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E36BB5-2732-4565-90E3-B189D6C49A2B}"/>
              </a:ext>
            </a:extLst>
          </p:cNvPr>
          <p:cNvSpPr>
            <a:spLocks noGrp="1"/>
          </p:cNvSpPr>
          <p:nvPr>
            <p:ph idx="1"/>
          </p:nvPr>
        </p:nvSpPr>
        <p:spPr>
          <a:xfrm>
            <a:off x="838200" y="230819"/>
            <a:ext cx="10515600" cy="5946144"/>
          </a:xfrm>
        </p:spPr>
        <p:txBody>
          <a:bodyPr>
            <a:normAutofit/>
          </a:bodyPr>
          <a:lstStyle/>
          <a:p>
            <a:r>
              <a:rPr lang="en-US" dirty="0"/>
              <a:t>The coefficients of performance of actual and reversible refrigerators operating between the same temperature limits can be compared as follows:</a:t>
            </a:r>
          </a:p>
          <a:p>
            <a:endParaRPr lang="en-US" dirty="0"/>
          </a:p>
          <a:p>
            <a:endParaRPr lang="en-US" dirty="0"/>
          </a:p>
          <a:p>
            <a:r>
              <a:rPr lang="en-US" dirty="0"/>
              <a:t>A similar relation can be obtained for heat pumps by replacing all COPR’s in Eq. 6–22 by COP</a:t>
            </a:r>
            <a:r>
              <a:rPr lang="en-US" baseline="-25000" dirty="0"/>
              <a:t>HP</a:t>
            </a:r>
            <a:r>
              <a:rPr lang="en-US" dirty="0"/>
              <a:t>.</a:t>
            </a:r>
          </a:p>
          <a:p>
            <a:r>
              <a:rPr lang="en-US" dirty="0"/>
              <a:t>The COP of a reversible refrigerator or heat pump is the maximum theoretical value for the specified temperature limits. </a:t>
            </a:r>
          </a:p>
          <a:p>
            <a:r>
              <a:rPr lang="en-US" dirty="0"/>
              <a:t>Actual refrigerators or heat pumps may approach these values as their designs are improved, but they can never reach them.</a:t>
            </a:r>
          </a:p>
        </p:txBody>
      </p:sp>
      <p:pic>
        <p:nvPicPr>
          <p:cNvPr id="4" name="Picture 3">
            <a:extLst>
              <a:ext uri="{FF2B5EF4-FFF2-40B4-BE49-F238E27FC236}">
                <a16:creationId xmlns:a16="http://schemas.microsoft.com/office/drawing/2014/main" id="{A8342565-75D8-4019-B20A-AAE9F330B440}"/>
              </a:ext>
            </a:extLst>
          </p:cNvPr>
          <p:cNvPicPr>
            <a:picLocks noChangeAspect="1"/>
          </p:cNvPicPr>
          <p:nvPr/>
        </p:nvPicPr>
        <p:blipFill>
          <a:blip r:embed="rId2"/>
          <a:stretch>
            <a:fillRect/>
          </a:stretch>
        </p:blipFill>
        <p:spPr>
          <a:xfrm>
            <a:off x="2300287" y="1131995"/>
            <a:ext cx="7591425" cy="1238250"/>
          </a:xfrm>
          <a:prstGeom prst="rect">
            <a:avLst/>
          </a:prstGeom>
        </p:spPr>
      </p:pic>
    </p:spTree>
    <p:extLst>
      <p:ext uri="{BB962C8B-B14F-4D97-AF65-F5344CB8AC3E}">
        <p14:creationId xmlns:p14="http://schemas.microsoft.com/office/powerpoint/2010/main" val="2190973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BAE971-373F-4413-9EC1-21F975E0045A}"/>
              </a:ext>
            </a:extLst>
          </p:cNvPr>
          <p:cNvPicPr>
            <a:picLocks noChangeAspect="1"/>
          </p:cNvPicPr>
          <p:nvPr/>
        </p:nvPicPr>
        <p:blipFill>
          <a:blip r:embed="rId2"/>
          <a:stretch>
            <a:fillRect/>
          </a:stretch>
        </p:blipFill>
        <p:spPr>
          <a:xfrm>
            <a:off x="117799" y="-1"/>
            <a:ext cx="8455868" cy="6643397"/>
          </a:xfrm>
          <a:prstGeom prst="rect">
            <a:avLst/>
          </a:prstGeom>
        </p:spPr>
      </p:pic>
      <p:pic>
        <p:nvPicPr>
          <p:cNvPr id="5" name="Picture 4">
            <a:extLst>
              <a:ext uri="{FF2B5EF4-FFF2-40B4-BE49-F238E27FC236}">
                <a16:creationId xmlns:a16="http://schemas.microsoft.com/office/drawing/2014/main" id="{515BDD62-38BE-4F9D-9185-EE2755E59951}"/>
              </a:ext>
            </a:extLst>
          </p:cNvPr>
          <p:cNvPicPr>
            <a:picLocks noChangeAspect="1"/>
          </p:cNvPicPr>
          <p:nvPr/>
        </p:nvPicPr>
        <p:blipFill>
          <a:blip r:embed="rId3"/>
          <a:stretch>
            <a:fillRect/>
          </a:stretch>
        </p:blipFill>
        <p:spPr>
          <a:xfrm>
            <a:off x="8572500" y="224129"/>
            <a:ext cx="3619500" cy="5924550"/>
          </a:xfrm>
          <a:prstGeom prst="rect">
            <a:avLst/>
          </a:prstGeom>
        </p:spPr>
      </p:pic>
    </p:spTree>
    <p:extLst>
      <p:ext uri="{BB962C8B-B14F-4D97-AF65-F5344CB8AC3E}">
        <p14:creationId xmlns:p14="http://schemas.microsoft.com/office/powerpoint/2010/main" val="39635841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5F5E76-388A-4B5F-85A7-CF9CD19DEA64}"/>
              </a:ext>
            </a:extLst>
          </p:cNvPr>
          <p:cNvPicPr>
            <a:picLocks noChangeAspect="1"/>
          </p:cNvPicPr>
          <p:nvPr/>
        </p:nvPicPr>
        <p:blipFill>
          <a:blip r:embed="rId2"/>
          <a:stretch>
            <a:fillRect/>
          </a:stretch>
        </p:blipFill>
        <p:spPr>
          <a:xfrm>
            <a:off x="1" y="1"/>
            <a:ext cx="7155058" cy="2099388"/>
          </a:xfrm>
          <a:prstGeom prst="rect">
            <a:avLst/>
          </a:prstGeom>
        </p:spPr>
      </p:pic>
      <p:pic>
        <p:nvPicPr>
          <p:cNvPr id="3" name="Picture 2">
            <a:extLst>
              <a:ext uri="{FF2B5EF4-FFF2-40B4-BE49-F238E27FC236}">
                <a16:creationId xmlns:a16="http://schemas.microsoft.com/office/drawing/2014/main" id="{7F4E990F-9362-4571-BA28-203C6E3E555F}"/>
              </a:ext>
            </a:extLst>
          </p:cNvPr>
          <p:cNvPicPr>
            <a:picLocks noChangeAspect="1"/>
          </p:cNvPicPr>
          <p:nvPr/>
        </p:nvPicPr>
        <p:blipFill>
          <a:blip r:embed="rId3"/>
          <a:stretch>
            <a:fillRect/>
          </a:stretch>
        </p:blipFill>
        <p:spPr>
          <a:xfrm>
            <a:off x="8738449" y="0"/>
            <a:ext cx="3453551" cy="6858000"/>
          </a:xfrm>
          <a:prstGeom prst="rect">
            <a:avLst/>
          </a:prstGeom>
        </p:spPr>
      </p:pic>
      <p:pic>
        <p:nvPicPr>
          <p:cNvPr id="4" name="Picture 3">
            <a:extLst>
              <a:ext uri="{FF2B5EF4-FFF2-40B4-BE49-F238E27FC236}">
                <a16:creationId xmlns:a16="http://schemas.microsoft.com/office/drawing/2014/main" id="{E419C995-AB5D-43DA-A115-32B5D5BFF8D9}"/>
              </a:ext>
            </a:extLst>
          </p:cNvPr>
          <p:cNvPicPr>
            <a:picLocks noChangeAspect="1"/>
          </p:cNvPicPr>
          <p:nvPr/>
        </p:nvPicPr>
        <p:blipFill>
          <a:blip r:embed="rId4"/>
          <a:stretch>
            <a:fillRect/>
          </a:stretch>
        </p:blipFill>
        <p:spPr>
          <a:xfrm>
            <a:off x="0" y="1754602"/>
            <a:ext cx="7078886" cy="6212814"/>
          </a:xfrm>
          <a:prstGeom prst="rect">
            <a:avLst/>
          </a:prstGeom>
        </p:spPr>
      </p:pic>
    </p:spTree>
    <p:extLst>
      <p:ext uri="{BB962C8B-B14F-4D97-AF65-F5344CB8AC3E}">
        <p14:creationId xmlns:p14="http://schemas.microsoft.com/office/powerpoint/2010/main" val="409250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64BCD-673F-4FF1-978D-15A7EFA6F89F}"/>
              </a:ext>
            </a:extLst>
          </p:cNvPr>
          <p:cNvSpPr>
            <a:spLocks noGrp="1"/>
          </p:cNvSpPr>
          <p:nvPr>
            <p:ph type="title"/>
          </p:nvPr>
        </p:nvSpPr>
        <p:spPr>
          <a:xfrm>
            <a:off x="713912" y="18255"/>
            <a:ext cx="10515600" cy="1325563"/>
          </a:xfrm>
        </p:spPr>
        <p:txBody>
          <a:bodyPr>
            <a:normAutofit/>
          </a:bodyPr>
          <a:lstStyle/>
          <a:p>
            <a:r>
              <a:rPr lang="en-US" sz="3200" b="1" dirty="0">
                <a:latin typeface="+mn-lt"/>
                <a:cs typeface="Times New Roman" charset="0"/>
              </a:rPr>
              <a:t>The Second Law of Thermodynamics</a:t>
            </a:r>
            <a:endParaRPr lang="en-US" sz="3200" b="1" dirty="0">
              <a:latin typeface="+mn-lt"/>
            </a:endParaRPr>
          </a:p>
        </p:txBody>
      </p:sp>
      <p:sp>
        <p:nvSpPr>
          <p:cNvPr id="3" name="Content Placeholder 2">
            <a:extLst>
              <a:ext uri="{FF2B5EF4-FFF2-40B4-BE49-F238E27FC236}">
                <a16:creationId xmlns:a16="http://schemas.microsoft.com/office/drawing/2014/main" id="{4F59B971-0FA5-4BF9-BA2C-AB43DD51BE99}"/>
              </a:ext>
            </a:extLst>
          </p:cNvPr>
          <p:cNvSpPr>
            <a:spLocks noGrp="1"/>
          </p:cNvSpPr>
          <p:nvPr>
            <p:ph idx="1"/>
          </p:nvPr>
        </p:nvSpPr>
        <p:spPr>
          <a:xfrm>
            <a:off x="713912" y="1343818"/>
            <a:ext cx="10515600" cy="4351338"/>
          </a:xfrm>
        </p:spPr>
        <p:txBody>
          <a:bodyPr>
            <a:normAutofit fontScale="92500" lnSpcReduction="10000"/>
          </a:bodyPr>
          <a:lstStyle/>
          <a:p>
            <a:pPr marL="0" indent="0">
              <a:spcBef>
                <a:spcPct val="50000"/>
              </a:spcBef>
              <a:buNone/>
            </a:pPr>
            <a:r>
              <a:rPr lang="en-US" dirty="0">
                <a:cs typeface="Times New Roman" charset="0"/>
              </a:rPr>
              <a:t>There are many ways to state the second law; :</a:t>
            </a:r>
          </a:p>
          <a:p>
            <a:pPr marL="0" indent="0">
              <a:spcBef>
                <a:spcPct val="50000"/>
              </a:spcBef>
              <a:buNone/>
            </a:pPr>
            <a:r>
              <a:rPr lang="en-US" dirty="0">
                <a:cs typeface="Times New Roman" charset="0"/>
              </a:rPr>
              <a:t>“Heat can flow spontaneously from a hot object to a cold object; it will not flow spontaneously from a cold object to a hot object.”</a:t>
            </a:r>
          </a:p>
          <a:p>
            <a:pPr marL="0" indent="0">
              <a:spcBef>
                <a:spcPct val="50000"/>
              </a:spcBef>
              <a:buNone/>
            </a:pPr>
            <a:endParaRPr lang="en-US" b="1" dirty="0"/>
          </a:p>
          <a:p>
            <a:pPr marL="0" indent="0">
              <a:spcBef>
                <a:spcPct val="50000"/>
              </a:spcBef>
              <a:buNone/>
            </a:pPr>
            <a:r>
              <a:rPr lang="en-US" b="1" dirty="0"/>
              <a:t>Kelvin–Planck Statement</a:t>
            </a:r>
            <a:endParaRPr lang="en-US" dirty="0"/>
          </a:p>
          <a:p>
            <a:pPr marL="0" indent="0">
              <a:buNone/>
            </a:pPr>
            <a:r>
              <a:rPr lang="en-US" dirty="0">
                <a:cs typeface="Times New Roman" charset="0"/>
              </a:rPr>
              <a:t>“</a:t>
            </a:r>
            <a:r>
              <a:rPr lang="en-US" dirty="0">
                <a:solidFill>
                  <a:schemeClr val="tx1"/>
                </a:solidFill>
              </a:rPr>
              <a:t>It is impossible by a cyclic process to convert the heat absorbed by a system completely into work done by the system.</a:t>
            </a:r>
            <a:r>
              <a:rPr lang="en-US" dirty="0">
                <a:cs typeface="Times New Roman" charset="0"/>
              </a:rPr>
              <a:t> “</a:t>
            </a:r>
          </a:p>
          <a:p>
            <a:pPr marL="0" indent="0" algn="ctr">
              <a:buNone/>
            </a:pPr>
            <a:r>
              <a:rPr lang="en-US" dirty="0">
                <a:solidFill>
                  <a:schemeClr val="tx1"/>
                </a:solidFill>
              </a:rPr>
              <a:t>Or </a:t>
            </a:r>
          </a:p>
          <a:p>
            <a:r>
              <a:rPr lang="en-US" dirty="0"/>
              <a:t>It is impossible for any device that operates on a cycle to receive heat from a single reservoir and produce a net amount of work.</a:t>
            </a:r>
          </a:p>
        </p:txBody>
      </p:sp>
    </p:spTree>
    <p:extLst>
      <p:ext uri="{BB962C8B-B14F-4D97-AF65-F5344CB8AC3E}">
        <p14:creationId xmlns:p14="http://schemas.microsoft.com/office/powerpoint/2010/main" val="29725197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3825</TotalTime>
  <Words>6761</Words>
  <Application>Microsoft Office PowerPoint</Application>
  <PresentationFormat>Widescreen</PresentationFormat>
  <Paragraphs>387</Paragraphs>
  <Slides>83</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83</vt:i4>
      </vt:variant>
    </vt:vector>
  </HeadingPairs>
  <TitlesOfParts>
    <vt:vector size="88" baseType="lpstr">
      <vt:lpstr>Arial</vt:lpstr>
      <vt:lpstr>Calibri</vt:lpstr>
      <vt:lpstr>Calibri Light</vt:lpstr>
      <vt:lpstr>Times New Roman</vt:lpstr>
      <vt:lpstr>Office Theme</vt:lpstr>
      <vt:lpstr>The Second Law of Thermodynamics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Second Law of Thermodynamics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Internal Combustion Engines</vt:lpstr>
      <vt:lpstr>Classification of Internal Combustion Engines</vt:lpstr>
      <vt:lpstr>PowerPoint Presentation</vt:lpstr>
      <vt:lpstr>External Combustion Engines</vt:lpstr>
      <vt:lpstr>PowerPoint Presentation</vt:lpstr>
      <vt:lpstr>Comparison </vt:lpstr>
      <vt:lpstr>PowerPoint Presentation</vt:lpstr>
      <vt:lpstr>PowerPoint Presentation</vt:lpstr>
      <vt:lpstr>PowerPoint Presentation</vt:lpstr>
      <vt:lpstr>PowerPoint Presentation</vt:lpstr>
      <vt:lpstr>PowerPoint Presentation</vt:lpstr>
      <vt:lpstr>Thermal Efficiency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Second Law of Thermodynamics: Kelvin–Planck Statement</vt:lpstr>
      <vt:lpstr>PowerPoint Presentation</vt:lpstr>
      <vt:lpstr>REFRIGERATORS</vt:lpstr>
      <vt:lpstr>PowerPoint Presentation</vt:lpstr>
      <vt:lpstr>PowerPoint Presentation</vt:lpstr>
      <vt:lpstr>PowerPoint Presentation</vt:lpstr>
      <vt:lpstr>PowerPoint Presentation</vt:lpstr>
      <vt:lpstr>PowerPoint Presentation</vt:lpstr>
      <vt:lpstr>PowerPoint Presentation</vt:lpstr>
      <vt:lpstr>Coefficient of Performance</vt:lpstr>
      <vt:lpstr>PowerPoint Presentation</vt:lpstr>
      <vt:lpstr>PowerPoint Presentation</vt:lpstr>
      <vt:lpstr>Heat Pumps</vt:lpstr>
      <vt:lpstr>PowerPoint Presentation</vt:lpstr>
      <vt:lpstr>PowerPoint Presentation</vt:lpstr>
      <vt:lpstr>PowerPoint Presentation</vt:lpstr>
      <vt:lpstr>PowerPoint Presentation</vt:lpstr>
      <vt:lpstr>PowerPoint Presentation</vt:lpstr>
      <vt:lpstr>PowerPoint Presentation</vt:lpstr>
      <vt:lpstr>The Second Law of Thermodynamics: Clausius Statement</vt:lpstr>
      <vt:lpstr>PowerPoint Presentation</vt:lpstr>
      <vt:lpstr>REVERSIBLE AND IRREVERSIBLE PROCESSES</vt:lpstr>
      <vt:lpstr>PowerPoint Presentation</vt:lpstr>
      <vt:lpstr>THE CARNOT CYCLE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Reversed Carnot Cycle</vt:lpstr>
      <vt:lpstr>THE CARNOT PRINCIPLES</vt:lpstr>
      <vt:lpstr>THE CARNOT HEAT ENGINE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CARNOT REFRIGERATOR AND HEAT PUMP</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Second Law of Thermodynamics</dc:title>
  <dc:creator>Abdul Rehman (PGR)</dc:creator>
  <cp:lastModifiedBy>Abdul Rehman (PGR)</cp:lastModifiedBy>
  <cp:revision>26</cp:revision>
  <dcterms:created xsi:type="dcterms:W3CDTF">2019-12-17T15:15:03Z</dcterms:created>
  <dcterms:modified xsi:type="dcterms:W3CDTF">2019-12-24T02:15:28Z</dcterms:modified>
</cp:coreProperties>
</file>